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0" r:id="rId2"/>
    <p:sldId id="331" r:id="rId3"/>
    <p:sldId id="332" r:id="rId4"/>
    <p:sldId id="340" r:id="rId5"/>
    <p:sldId id="333" r:id="rId6"/>
    <p:sldId id="337" r:id="rId7"/>
    <p:sldId id="334" r:id="rId8"/>
    <p:sldId id="339" r:id="rId9"/>
    <p:sldId id="336" r:id="rId10"/>
    <p:sldId id="33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oldovan" initials="d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24" autoAdjust="0"/>
    <p:restoredTop sz="94660"/>
  </p:normalViewPr>
  <p:slideViewPr>
    <p:cSldViewPr>
      <p:cViewPr varScale="1">
        <p:scale>
          <a:sx n="117" d="100"/>
          <a:sy n="117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836E3-42DE-4534-BD3E-EC8AECBD8BA7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9A775-BCD4-44EF-89AD-F87BE60B8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928-86A8-441D-A1D7-93F95EE85694}" type="datetime1">
              <a:rPr lang="en-US" smtClean="0"/>
              <a:t>6/20/2014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8A3C-4E99-48D1-8097-02D615DC4930}" type="datetime1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F99-C943-498C-9964-0AE2970A150D}" type="datetime1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CD2B-E699-4B25-A448-4AD7E21B4CCD}" type="datetime1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48768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B53B-95CB-4793-A806-7370E2C95F3C}" type="datetime1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F861-F861-4103-9F3A-813C8F2EDE9A}" type="datetime1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43C2-113E-46DE-8F79-D7313E2CAF74}" type="datetime1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0E5B-510E-4B46-8B40-E54A72D32AFA}" type="datetime1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C2EE-7C32-4E66-90A2-3823EA764D1C}" type="datetime1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67C-473C-480A-92DA-5B72700B6ECF}" type="datetime1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6F0E-E5FC-4AE9-A52D-6C2E64DB1B3F}" type="datetime1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34950" y="228600"/>
            <a:ext cx="8674100" cy="80803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17220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06CE7D-A1AD-400C-A9FC-A4DF9A18D4CB}" type="datetime1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6172200"/>
            <a:ext cx="41910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64008" y="1066800"/>
            <a:ext cx="90133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ASE Mini Project:</a:t>
            </a:r>
            <a:br>
              <a:rPr lang="en-US" sz="3600" dirty="0" smtClean="0"/>
            </a:br>
            <a:r>
              <a:rPr lang="en-US" sz="3600" dirty="0" smtClean="0"/>
              <a:t>Windows Azure Marketplace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</a:t>
            </a:r>
            <a:r>
              <a:rPr lang="en-US" dirty="0" smtClean="0"/>
              <a:t>Moldovan</a:t>
            </a:r>
          </a:p>
          <a:p>
            <a:r>
              <a:rPr lang="en-US" dirty="0" smtClean="0"/>
              <a:t>d.moldovan@dsg.tuwien.ac.at</a:t>
            </a:r>
            <a:endParaRPr lang="en-US" dirty="0" smtClean="0"/>
          </a:p>
          <a:p>
            <a:r>
              <a:rPr lang="en-US" dirty="0"/>
              <a:t>1227559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Live Demo </a:t>
            </a:r>
            <a:r>
              <a:rPr lang="en-US" sz="3200" dirty="0" smtClean="0">
                <a:sym typeface="Wingdings" panose="05000000000000000000" pitchFamily="2" charset="2"/>
              </a:rPr>
              <a:t>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14600"/>
            <a:ext cx="4594675" cy="1721180"/>
          </a:xfrm>
        </p:spPr>
      </p:pic>
    </p:spTree>
    <p:extLst>
      <p:ext uri="{BB962C8B-B14F-4D97-AF65-F5344CB8AC3E}">
        <p14:creationId xmlns:p14="http://schemas.microsoft.com/office/powerpoint/2010/main" val="35571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Windows Azure Marketplace</a:t>
            </a:r>
            <a:br>
              <a:rPr lang="en-US" sz="3600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5177248" cy="4525963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400401"/>
            <a:ext cx="2205896" cy="2190524"/>
          </a:xfrm>
          <a:prstGeom prst="rect">
            <a:avLst/>
          </a:prstGeom>
        </p:spPr>
      </p:pic>
      <p:cxnSp>
        <p:nvCxnSpPr>
          <p:cNvPr id="6" name="Straight Arrow Connector 5"/>
          <p:cNvCxnSpPr>
            <a:endCxn id="3" idx="1"/>
          </p:cNvCxnSpPr>
          <p:nvPr/>
        </p:nvCxnSpPr>
        <p:spPr>
          <a:xfrm flipV="1">
            <a:off x="5562600" y="2495663"/>
            <a:ext cx="1219200" cy="1695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57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Windows Azure Marketplace</a:t>
            </a:r>
            <a:br>
              <a:rPr lang="en-US" sz="3600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3352800" cy="293102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43000"/>
            <a:ext cx="4843558" cy="3124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765440"/>
            <a:ext cx="4843558" cy="16798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86400" y="4288393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 Data Format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6400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JSON Data Format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0" y="4657725"/>
            <a:ext cx="5105400" cy="178756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9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Windows Azure Marketplace</a:t>
            </a:r>
            <a:br>
              <a:rPr lang="en-US" sz="3600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3352800" cy="293102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752600"/>
            <a:ext cx="3261810" cy="4724000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endCxn id="6" idx="1"/>
          </p:cNvCxnSpPr>
          <p:nvPr/>
        </p:nvCxnSpPr>
        <p:spPr>
          <a:xfrm>
            <a:off x="3581400" y="2133600"/>
            <a:ext cx="1447800" cy="19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4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Objective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33400" y="2825823"/>
            <a:ext cx="2057400" cy="1143000"/>
            <a:chOff x="152400" y="2979071"/>
            <a:chExt cx="2057400" cy="1143000"/>
          </a:xfrm>
        </p:grpSpPr>
        <p:sp>
          <p:nvSpPr>
            <p:cNvPr id="5" name="Cloud 4"/>
            <p:cNvSpPr/>
            <p:nvPr/>
          </p:nvSpPr>
          <p:spPr>
            <a:xfrm>
              <a:off x="152400" y="2979071"/>
              <a:ext cx="2057400" cy="114300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914400" y="3531880"/>
              <a:ext cx="533400" cy="457200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165671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as a Service</a:t>
              </a:r>
              <a:endParaRPr lang="en-US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429000" y="2964883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Analytics Service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400800" y="2964883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Analytics Client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89086" y="3397323"/>
            <a:ext cx="8399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20992" y="3058589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getData</a:t>
            </a:r>
            <a:r>
              <a:rPr lang="en-US" sz="1200" dirty="0" smtClean="0"/>
              <a:t>()</a:t>
            </a:r>
            <a:endParaRPr lang="en-US" sz="1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4724400" y="4572000"/>
            <a:ext cx="2057400" cy="1143000"/>
            <a:chOff x="152400" y="2979071"/>
            <a:chExt cx="2057400" cy="1143000"/>
          </a:xfrm>
        </p:grpSpPr>
        <p:sp>
          <p:nvSpPr>
            <p:cNvPr id="17" name="Cloud 16"/>
            <p:cNvSpPr/>
            <p:nvPr/>
          </p:nvSpPr>
          <p:spPr>
            <a:xfrm>
              <a:off x="152400" y="2979071"/>
              <a:ext cx="2057400" cy="114300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lowchart: Magnetic Disk 17"/>
            <p:cNvSpPr/>
            <p:nvPr/>
          </p:nvSpPr>
          <p:spPr>
            <a:xfrm>
              <a:off x="914400" y="3531880"/>
              <a:ext cx="533400" cy="457200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DB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4800" y="3183809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Storage as a Service</a:t>
              </a:r>
              <a:endParaRPr lang="en-US" dirty="0"/>
            </a:p>
          </p:txBody>
        </p:sp>
      </p:grpSp>
      <p:cxnSp>
        <p:nvCxnSpPr>
          <p:cNvPr id="20" name="Straight Arrow Connector 19"/>
          <p:cNvCxnSpPr>
            <a:stCxn id="8" idx="2"/>
            <a:endCxn id="17" idx="3"/>
          </p:cNvCxnSpPr>
          <p:nvPr/>
        </p:nvCxnSpPr>
        <p:spPr>
          <a:xfrm>
            <a:off x="4381500" y="3829763"/>
            <a:ext cx="1371600" cy="807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87792" y="4205186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putDataAndAnalytics</a:t>
            </a:r>
            <a:r>
              <a:rPr lang="en-US" sz="1200" dirty="0" smtClean="0"/>
              <a:t>()</a:t>
            </a:r>
            <a:endParaRPr lang="en-US" sz="1200" dirty="0"/>
          </a:p>
        </p:txBody>
      </p:sp>
      <p:grpSp>
        <p:nvGrpSpPr>
          <p:cNvPr id="4" name="Group 3"/>
          <p:cNvGrpSpPr/>
          <p:nvPr/>
        </p:nvGrpSpPr>
        <p:grpSpPr>
          <a:xfrm>
            <a:off x="4724400" y="1371600"/>
            <a:ext cx="2057400" cy="1143000"/>
            <a:chOff x="4724400" y="1371600"/>
            <a:chExt cx="2057400" cy="1143000"/>
          </a:xfrm>
        </p:grpSpPr>
        <p:grpSp>
          <p:nvGrpSpPr>
            <p:cNvPr id="24" name="Group 23"/>
            <p:cNvGrpSpPr/>
            <p:nvPr/>
          </p:nvGrpSpPr>
          <p:grpSpPr>
            <a:xfrm>
              <a:off x="4724400" y="1371600"/>
              <a:ext cx="2057400" cy="1143000"/>
              <a:chOff x="152400" y="2979071"/>
              <a:chExt cx="2057400" cy="1143000"/>
            </a:xfrm>
          </p:grpSpPr>
          <p:sp>
            <p:nvSpPr>
              <p:cNvPr id="25" name="Cloud 24"/>
              <p:cNvSpPr/>
              <p:nvPr/>
            </p:nvSpPr>
            <p:spPr>
              <a:xfrm>
                <a:off x="152400" y="2979071"/>
                <a:ext cx="2057400" cy="1143000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04800" y="3183809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Queue as a Service</a:t>
                </a:r>
                <a:endParaRPr lang="en-US" dirty="0"/>
              </a:p>
            </p:txBody>
          </p:sp>
        </p:grpSp>
        <p:sp>
          <p:nvSpPr>
            <p:cNvPr id="28" name="Flowchart: Direct Access Storage 27"/>
            <p:cNvSpPr/>
            <p:nvPr/>
          </p:nvSpPr>
          <p:spPr>
            <a:xfrm>
              <a:off x="5067300" y="1901307"/>
              <a:ext cx="1329906" cy="264130"/>
            </a:xfrm>
            <a:prstGeom prst="flowChartMagneticDrum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Queue</a:t>
              </a:r>
              <a:endParaRPr lang="en-US" sz="1200" dirty="0"/>
            </a:p>
          </p:txBody>
        </p:sp>
      </p:grpSp>
      <p:cxnSp>
        <p:nvCxnSpPr>
          <p:cNvPr id="29" name="Straight Arrow Connector 28"/>
          <p:cNvCxnSpPr>
            <a:stCxn id="8" idx="0"/>
            <a:endCxn id="25" idx="1"/>
          </p:cNvCxnSpPr>
          <p:nvPr/>
        </p:nvCxnSpPr>
        <p:spPr>
          <a:xfrm flipV="1">
            <a:off x="4381500" y="2513383"/>
            <a:ext cx="1371600" cy="45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57650" y="2514600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notifyClients</a:t>
            </a:r>
            <a:r>
              <a:rPr lang="en-US" sz="1200" dirty="0" smtClean="0"/>
              <a:t>()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25" idx="1"/>
            <a:endCxn id="9" idx="0"/>
          </p:cNvCxnSpPr>
          <p:nvPr/>
        </p:nvCxnSpPr>
        <p:spPr>
          <a:xfrm>
            <a:off x="5753100" y="2513383"/>
            <a:ext cx="1600200" cy="45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391096" y="2462134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notifyClients</a:t>
            </a:r>
            <a:r>
              <a:rPr lang="en-US" sz="1200" dirty="0" smtClean="0"/>
              <a:t>()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9" idx="2"/>
            <a:endCxn id="17" idx="3"/>
          </p:cNvCxnSpPr>
          <p:nvPr/>
        </p:nvCxnSpPr>
        <p:spPr>
          <a:xfrm flipH="1">
            <a:off x="5753100" y="3829763"/>
            <a:ext cx="1600200" cy="807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534150" y="4330554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getDataAndAnalytics</a:t>
            </a:r>
            <a:r>
              <a:rPr lang="en-US" sz="1200" dirty="0" smtClean="0"/>
              <a:t>()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5801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/>
      <p:bldP spid="23" grpId="0"/>
      <p:bldP spid="33" grpId="0"/>
      <p:bldP spid="38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 Analytics: Data Concerns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76400"/>
            <a:ext cx="8074674" cy="4267200"/>
          </a:xfrm>
        </p:spPr>
      </p:pic>
    </p:spTree>
    <p:extLst>
      <p:ext uri="{BB962C8B-B14F-4D97-AF65-F5344CB8AC3E}">
        <p14:creationId xmlns:p14="http://schemas.microsoft.com/office/powerpoint/2010/main" val="31360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lowchart: Data 47"/>
          <p:cNvSpPr/>
          <p:nvPr/>
        </p:nvSpPr>
        <p:spPr>
          <a:xfrm>
            <a:off x="2843593" y="3457110"/>
            <a:ext cx="2969145" cy="75179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Implementation</a:t>
            </a: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753100" y="2103204"/>
            <a:ext cx="3084772" cy="2534148"/>
            <a:chOff x="5753100" y="2103204"/>
            <a:chExt cx="3084772" cy="2534148"/>
          </a:xfrm>
        </p:grpSpPr>
        <p:sp>
          <p:nvSpPr>
            <p:cNvPr id="50" name="Flowchart: Data 49"/>
            <p:cNvSpPr/>
            <p:nvPr/>
          </p:nvSpPr>
          <p:spPr>
            <a:xfrm>
              <a:off x="5868727" y="3453867"/>
              <a:ext cx="2969145" cy="75179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400800" y="2964883"/>
              <a:ext cx="1905000" cy="8648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Analytics Client</a:t>
              </a:r>
              <a:endParaRPr lang="en-US" dirty="0"/>
            </a:p>
          </p:txBody>
        </p:sp>
        <p:cxnSp>
          <p:nvCxnSpPr>
            <p:cNvPr id="35" name="Straight Arrow Connector 34"/>
            <p:cNvCxnSpPr>
              <a:stCxn id="25" idx="1"/>
              <a:endCxn id="9" idx="0"/>
            </p:cNvCxnSpPr>
            <p:nvPr/>
          </p:nvCxnSpPr>
          <p:spPr>
            <a:xfrm>
              <a:off x="5753100" y="2103204"/>
              <a:ext cx="1600200" cy="8616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1096" y="2462134"/>
              <a:ext cx="1638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notifyClients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  <p:cxnSp>
          <p:nvCxnSpPr>
            <p:cNvPr id="39" name="Straight Arrow Connector 38"/>
            <p:cNvCxnSpPr>
              <a:stCxn id="9" idx="2"/>
              <a:endCxn id="17" idx="3"/>
            </p:cNvCxnSpPr>
            <p:nvPr/>
          </p:nvCxnSpPr>
          <p:spPr>
            <a:xfrm flipH="1">
              <a:off x="5753100" y="3829763"/>
              <a:ext cx="1600200" cy="807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534150" y="4330554"/>
              <a:ext cx="1638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getDataAndAnalytics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60303" y="4324994"/>
            <a:ext cx="3434309" cy="1518896"/>
            <a:chOff x="-60303" y="4324994"/>
            <a:chExt cx="3434309" cy="1518896"/>
          </a:xfrm>
        </p:grpSpPr>
        <p:sp>
          <p:nvSpPr>
            <p:cNvPr id="22" name="Flowchart: Data 21"/>
            <p:cNvSpPr/>
            <p:nvPr/>
          </p:nvSpPr>
          <p:spPr>
            <a:xfrm>
              <a:off x="-60303" y="5092098"/>
              <a:ext cx="3434309" cy="75179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28091" y="4324994"/>
              <a:ext cx="2057400" cy="1143000"/>
              <a:chOff x="152400" y="2979071"/>
              <a:chExt cx="2057400" cy="1143000"/>
            </a:xfrm>
          </p:grpSpPr>
          <p:sp>
            <p:nvSpPr>
              <p:cNvPr id="5" name="Cloud 4"/>
              <p:cNvSpPr/>
              <p:nvPr/>
            </p:nvSpPr>
            <p:spPr>
              <a:xfrm>
                <a:off x="152400" y="2979071"/>
                <a:ext cx="2057400" cy="1143000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Flowchart: Magnetic Disk 5"/>
              <p:cNvSpPr/>
              <p:nvPr/>
            </p:nvSpPr>
            <p:spPr>
              <a:xfrm>
                <a:off x="914400" y="3531880"/>
                <a:ext cx="533400" cy="457200"/>
              </a:xfrm>
              <a:prstGeom prst="flowChartMagneticDisk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Data</a:t>
                </a:r>
                <a:endParaRPr lang="en-US" sz="12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57200" y="3165671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Data as a Service</a:t>
                </a:r>
                <a:endParaRPr lang="en-US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63409" y="5447545"/>
              <a:ext cx="2586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Windows Azure </a:t>
              </a:r>
              <a:r>
                <a:rPr lang="en-US" dirty="0" smtClean="0">
                  <a:solidFill>
                    <a:schemeClr val="bg1"/>
                  </a:solidFill>
                </a:rPr>
                <a:t>Marketplace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4809" y="2698712"/>
            <a:ext cx="2969145" cy="1691634"/>
            <a:chOff x="94809" y="2698712"/>
            <a:chExt cx="2969145" cy="1691634"/>
          </a:xfrm>
        </p:grpSpPr>
        <p:sp>
          <p:nvSpPr>
            <p:cNvPr id="40" name="Flowchart: Data 39"/>
            <p:cNvSpPr/>
            <p:nvPr/>
          </p:nvSpPr>
          <p:spPr>
            <a:xfrm>
              <a:off x="94809" y="3177109"/>
              <a:ext cx="2969145" cy="75179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64594" y="2698712"/>
              <a:ext cx="1905000" cy="8648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Services</a:t>
              </a:r>
            </a:p>
            <a:p>
              <a:pPr algn="ctr"/>
              <a:r>
                <a:rPr lang="en-US" dirty="0" smtClean="0"/>
                <a:t>Provider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1000" y="397155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getData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  <p:cxnSp>
          <p:nvCxnSpPr>
            <p:cNvPr id="32" name="Straight Arrow Connector 31"/>
            <p:cNvCxnSpPr>
              <a:stCxn id="30" idx="2"/>
              <a:endCxn id="5" idx="3"/>
            </p:cNvCxnSpPr>
            <p:nvPr/>
          </p:nvCxnSpPr>
          <p:spPr>
            <a:xfrm flipH="1">
              <a:off x="1556791" y="3563592"/>
              <a:ext cx="60303" cy="8267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81000" y="3567117"/>
              <a:ext cx="21885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Java Web+ </a:t>
              </a:r>
              <a:r>
                <a:rPr lang="en-US" dirty="0" err="1" smtClean="0">
                  <a:solidFill>
                    <a:schemeClr val="bg1"/>
                  </a:solidFill>
                </a:rPr>
                <a:t>RESTful</a:t>
              </a:r>
              <a:r>
                <a:rPr lang="en-US" dirty="0" smtClean="0">
                  <a:solidFill>
                    <a:schemeClr val="bg1"/>
                  </a:solidFill>
                </a:rPr>
                <a:t> API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3" name="Flowchart: Data 42"/>
            <p:cNvSpPr/>
            <p:nvPr/>
          </p:nvSpPr>
          <p:spPr>
            <a:xfrm>
              <a:off x="1679522" y="3375400"/>
              <a:ext cx="870606" cy="16342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JAXB</a:t>
              </a:r>
              <a:endParaRPr lang="en-US" sz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04454" y="3829763"/>
            <a:ext cx="3434309" cy="2236184"/>
            <a:chOff x="4004454" y="3829763"/>
            <a:chExt cx="3434309" cy="2236184"/>
          </a:xfrm>
        </p:grpSpPr>
        <p:sp>
          <p:nvSpPr>
            <p:cNvPr id="44" name="Flowchart: Data 43"/>
            <p:cNvSpPr/>
            <p:nvPr/>
          </p:nvSpPr>
          <p:spPr>
            <a:xfrm>
              <a:off x="4004454" y="5314155"/>
              <a:ext cx="3434309" cy="75179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724400" y="4572000"/>
              <a:ext cx="2057400" cy="1143000"/>
              <a:chOff x="152400" y="2979071"/>
              <a:chExt cx="2057400" cy="1143000"/>
            </a:xfrm>
          </p:grpSpPr>
          <p:sp>
            <p:nvSpPr>
              <p:cNvPr id="17" name="Cloud 16"/>
              <p:cNvSpPr/>
              <p:nvPr/>
            </p:nvSpPr>
            <p:spPr>
              <a:xfrm>
                <a:off x="152400" y="2979071"/>
                <a:ext cx="2057400" cy="1143000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Flowchart: Magnetic Disk 17"/>
              <p:cNvSpPr/>
              <p:nvPr/>
            </p:nvSpPr>
            <p:spPr>
              <a:xfrm>
                <a:off x="914400" y="3531880"/>
                <a:ext cx="533400" cy="457200"/>
              </a:xfrm>
              <a:prstGeom prst="flowChartMagneticDisk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DB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04800" y="3183809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Storage as a Service</a:t>
                </a:r>
                <a:endParaRPr lang="en-US" dirty="0"/>
              </a:p>
            </p:txBody>
          </p:sp>
        </p:grpSp>
        <p:cxnSp>
          <p:nvCxnSpPr>
            <p:cNvPr id="20" name="Straight Arrow Connector 19"/>
            <p:cNvCxnSpPr>
              <a:stCxn id="8" idx="2"/>
              <a:endCxn id="17" idx="3"/>
            </p:cNvCxnSpPr>
            <p:nvPr/>
          </p:nvCxnSpPr>
          <p:spPr>
            <a:xfrm>
              <a:off x="4381500" y="3829763"/>
              <a:ext cx="1371600" cy="807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328166" y="5669602"/>
              <a:ext cx="2586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MongoDB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57650" y="961421"/>
            <a:ext cx="3578083" cy="2003462"/>
            <a:chOff x="4057650" y="961421"/>
            <a:chExt cx="3578083" cy="2003462"/>
          </a:xfrm>
        </p:grpSpPr>
        <p:sp>
          <p:nvSpPr>
            <p:cNvPr id="46" name="Flowchart: Data 45"/>
            <p:cNvSpPr/>
            <p:nvPr/>
          </p:nvSpPr>
          <p:spPr>
            <a:xfrm>
              <a:off x="4201424" y="1715585"/>
              <a:ext cx="3434309" cy="75179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724400" y="961421"/>
              <a:ext cx="2057400" cy="1143000"/>
              <a:chOff x="4724400" y="1189504"/>
              <a:chExt cx="2057400" cy="1143000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724400" y="1189504"/>
                <a:ext cx="2057400" cy="1143000"/>
                <a:chOff x="152400" y="2979071"/>
                <a:chExt cx="2057400" cy="1143000"/>
              </a:xfrm>
            </p:grpSpPr>
            <p:sp>
              <p:nvSpPr>
                <p:cNvPr id="25" name="Cloud 24"/>
                <p:cNvSpPr/>
                <p:nvPr/>
              </p:nvSpPr>
              <p:spPr>
                <a:xfrm>
                  <a:off x="152400" y="2979071"/>
                  <a:ext cx="2057400" cy="1143000"/>
                </a:xfrm>
                <a:prstGeom prst="cloud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304800" y="3183809"/>
                  <a:ext cx="1905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Queue as a Service</a:t>
                  </a:r>
                  <a:endParaRPr lang="en-US" dirty="0"/>
                </a:p>
              </p:txBody>
            </p:sp>
          </p:grpSp>
          <p:sp>
            <p:nvSpPr>
              <p:cNvPr id="28" name="Flowchart: Direct Access Storage 27"/>
              <p:cNvSpPr/>
              <p:nvPr/>
            </p:nvSpPr>
            <p:spPr>
              <a:xfrm>
                <a:off x="5070894" y="1827351"/>
                <a:ext cx="1329906" cy="264130"/>
              </a:xfrm>
              <a:prstGeom prst="flowChartMagneticDrum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Queue</a:t>
                </a:r>
                <a:endParaRPr lang="en-US" sz="1200" dirty="0"/>
              </a:p>
            </p:txBody>
          </p:sp>
        </p:grpSp>
        <p:cxnSp>
          <p:nvCxnSpPr>
            <p:cNvPr id="29" name="Straight Arrow Connector 28"/>
            <p:cNvCxnSpPr>
              <a:stCxn id="8" idx="0"/>
              <a:endCxn id="25" idx="1"/>
            </p:cNvCxnSpPr>
            <p:nvPr/>
          </p:nvCxnSpPr>
          <p:spPr>
            <a:xfrm flipV="1">
              <a:off x="4381500" y="2103204"/>
              <a:ext cx="1371600" cy="8616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057650" y="2514600"/>
              <a:ext cx="1638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notifyClients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525136" y="2071032"/>
              <a:ext cx="2586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CloudAMQP</a:t>
              </a:r>
              <a:r>
                <a:rPr lang="en-US" dirty="0">
                  <a:solidFill>
                    <a:schemeClr val="bg1"/>
                  </a:solidFill>
                </a:rPr>
                <a:t> (</a:t>
              </a:r>
              <a:r>
                <a:rPr lang="en-US" dirty="0" err="1">
                  <a:solidFill>
                    <a:schemeClr val="bg1"/>
                  </a:solidFill>
                </a:rPr>
                <a:t>RabbitMQ</a:t>
              </a:r>
              <a:r>
                <a:rPr lang="en-US" dirty="0">
                  <a:solidFill>
                    <a:schemeClr val="bg1"/>
                  </a:solidFill>
                </a:rPr>
                <a:t> 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69594" y="2854153"/>
            <a:ext cx="2764406" cy="1628032"/>
            <a:chOff x="2569594" y="2854153"/>
            <a:chExt cx="2764406" cy="1628032"/>
          </a:xfrm>
        </p:grpSpPr>
        <p:sp>
          <p:nvSpPr>
            <p:cNvPr id="8" name="Rounded Rectangle 7"/>
            <p:cNvSpPr/>
            <p:nvPr/>
          </p:nvSpPr>
          <p:spPr>
            <a:xfrm>
              <a:off x="3429000" y="2964883"/>
              <a:ext cx="1905000" cy="8648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Analytics </a:t>
              </a:r>
              <a:r>
                <a:rPr lang="en-US" dirty="0"/>
                <a:t>Service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2569594" y="3131152"/>
              <a:ext cx="91970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604320" y="2854153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getData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792" y="4205186"/>
              <a:ext cx="1638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putDataAndAnalytics</a:t>
              </a:r>
              <a:r>
                <a:rPr lang="en-US" sz="1200" dirty="0" smtClean="0"/>
                <a:t>()</a:t>
              </a:r>
              <a:endParaRPr lang="en-US" sz="1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9784" y="3847118"/>
              <a:ext cx="21885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Java Web+ </a:t>
              </a:r>
              <a:r>
                <a:rPr lang="en-US" dirty="0" err="1" smtClean="0">
                  <a:solidFill>
                    <a:schemeClr val="bg1"/>
                  </a:solidFill>
                </a:rPr>
                <a:t>RESTful</a:t>
              </a:r>
              <a:r>
                <a:rPr lang="en-US" dirty="0" smtClean="0">
                  <a:solidFill>
                    <a:schemeClr val="bg1"/>
                  </a:solidFill>
                </a:rPr>
                <a:t> API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781800" y="3864225"/>
            <a:ext cx="139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Java SE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2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Implemented Data Concerns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6553200" cy="4876800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Performance:</a:t>
            </a:r>
          </a:p>
          <a:p>
            <a:pPr lvl="2"/>
            <a:r>
              <a:rPr lang="en-US" dirty="0" smtClean="0"/>
              <a:t>Computed and updated by Data Service Provider at each service invocation </a:t>
            </a:r>
          </a:p>
          <a:p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Prepaid Access Cost</a:t>
            </a:r>
          </a:p>
          <a:p>
            <a:pPr lvl="2"/>
            <a:r>
              <a:rPr lang="en-US" dirty="0" smtClean="0"/>
              <a:t>Provided by Data As a Service (Windows Azure Marketplace)</a:t>
            </a:r>
          </a:p>
          <a:p>
            <a:pPr lvl="1"/>
            <a:r>
              <a:rPr lang="en-US" dirty="0" smtClean="0"/>
              <a:t>License</a:t>
            </a:r>
          </a:p>
          <a:p>
            <a:pPr lvl="2"/>
            <a:r>
              <a:rPr lang="en-US" dirty="0"/>
              <a:t>Provided by Data As a Service (Windows Azure Marketplace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 Quality</a:t>
            </a:r>
          </a:p>
          <a:p>
            <a:pPr lvl="1"/>
            <a:r>
              <a:rPr lang="en-US" dirty="0" smtClean="0"/>
              <a:t>Completeness</a:t>
            </a:r>
          </a:p>
          <a:p>
            <a:pPr lvl="2"/>
            <a:r>
              <a:rPr lang="en-US" dirty="0" smtClean="0"/>
              <a:t>Computed by Data Service Provider </a:t>
            </a:r>
          </a:p>
          <a:p>
            <a:pPr lvl="3"/>
            <a:r>
              <a:rPr lang="en-US" dirty="0" smtClean="0"/>
              <a:t>Computes for each data sheet percentage of empty rows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Improved by Data Analytics Service</a:t>
            </a:r>
          </a:p>
          <a:p>
            <a:pPr lvl="3"/>
            <a:r>
              <a:rPr lang="en-US" dirty="0"/>
              <a:t>Removes duplicate records and records with empty values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086600" y="4267200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Analytics </a:t>
            </a:r>
            <a:r>
              <a:rPr lang="en-US" dirty="0"/>
              <a:t>Service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10400" y="2057400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Services</a:t>
            </a:r>
          </a:p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1676400"/>
            <a:ext cx="4953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295400" y="2362200"/>
            <a:ext cx="5715000" cy="231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57400" y="2922281"/>
            <a:ext cx="4953000" cy="1421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1" idx="1"/>
          </p:cNvCxnSpPr>
          <p:nvPr/>
        </p:nvCxnSpPr>
        <p:spPr>
          <a:xfrm flipV="1">
            <a:off x="3733800" y="4699640"/>
            <a:ext cx="3352800" cy="76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48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Communication Flow</a:t>
            </a: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9922" y="5192318"/>
            <a:ext cx="2057400" cy="1143000"/>
            <a:chOff x="152400" y="2979071"/>
            <a:chExt cx="2057400" cy="1143000"/>
          </a:xfrm>
        </p:grpSpPr>
        <p:sp>
          <p:nvSpPr>
            <p:cNvPr id="5" name="Cloud 4"/>
            <p:cNvSpPr/>
            <p:nvPr/>
          </p:nvSpPr>
          <p:spPr>
            <a:xfrm>
              <a:off x="152400" y="2979071"/>
              <a:ext cx="2057400" cy="114300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914400" y="3531880"/>
              <a:ext cx="533400" cy="457200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165671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as a Service</a:t>
              </a:r>
              <a:endParaRPr lang="en-US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284204" y="3600503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Analytics </a:t>
            </a:r>
            <a:r>
              <a:rPr lang="en-US" dirty="0"/>
              <a:t>Service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86783" y="3549972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Analytics Client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8" idx="1"/>
            <a:endCxn id="30" idx="3"/>
          </p:cNvCxnSpPr>
          <p:nvPr/>
        </p:nvCxnSpPr>
        <p:spPr>
          <a:xfrm flipH="1">
            <a:off x="2081122" y="4032943"/>
            <a:ext cx="12030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81123" y="3737464"/>
            <a:ext cx="127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2. </a:t>
            </a:r>
            <a:r>
              <a:rPr lang="en-US" sz="1200" dirty="0" err="1" smtClean="0"/>
              <a:t>getData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4707147" y="4796700"/>
            <a:ext cx="2057400" cy="1143000"/>
            <a:chOff x="152400" y="2979071"/>
            <a:chExt cx="2057400" cy="1143000"/>
          </a:xfrm>
        </p:grpSpPr>
        <p:sp>
          <p:nvSpPr>
            <p:cNvPr id="17" name="Cloud 16"/>
            <p:cNvSpPr/>
            <p:nvPr/>
          </p:nvSpPr>
          <p:spPr>
            <a:xfrm>
              <a:off x="152400" y="2979071"/>
              <a:ext cx="2057400" cy="114300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lowchart: Magnetic Disk 17"/>
            <p:cNvSpPr/>
            <p:nvPr/>
          </p:nvSpPr>
          <p:spPr>
            <a:xfrm>
              <a:off x="914400" y="3531880"/>
              <a:ext cx="533400" cy="457200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DB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4800" y="3183809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Storage as a Service</a:t>
              </a:r>
              <a:endParaRPr lang="en-US" dirty="0"/>
            </a:p>
          </p:txBody>
        </p:sp>
      </p:grpSp>
      <p:cxnSp>
        <p:nvCxnSpPr>
          <p:cNvPr id="20" name="Straight Arrow Connector 19"/>
          <p:cNvCxnSpPr>
            <a:stCxn id="8" idx="2"/>
            <a:endCxn id="17" idx="3"/>
          </p:cNvCxnSpPr>
          <p:nvPr/>
        </p:nvCxnSpPr>
        <p:spPr>
          <a:xfrm>
            <a:off x="4236704" y="4465383"/>
            <a:ext cx="1499143" cy="396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45790" y="4629001"/>
            <a:ext cx="2412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6. </a:t>
            </a:r>
            <a:r>
              <a:rPr lang="en-US" sz="1200" dirty="0" err="1" smtClean="0"/>
              <a:t>putDataAndAnalytics</a:t>
            </a:r>
            <a:r>
              <a:rPr lang="en-US" sz="1200" dirty="0" smtClean="0"/>
              <a:t>(Data, Analytics)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4707147" y="2044672"/>
            <a:ext cx="2057400" cy="1143000"/>
            <a:chOff x="4724400" y="1189504"/>
            <a:chExt cx="2057400" cy="1143000"/>
          </a:xfrm>
        </p:grpSpPr>
        <p:grpSp>
          <p:nvGrpSpPr>
            <p:cNvPr id="24" name="Group 23"/>
            <p:cNvGrpSpPr/>
            <p:nvPr/>
          </p:nvGrpSpPr>
          <p:grpSpPr>
            <a:xfrm>
              <a:off x="4724400" y="1189504"/>
              <a:ext cx="2057400" cy="1143000"/>
              <a:chOff x="152400" y="2979071"/>
              <a:chExt cx="2057400" cy="1143000"/>
            </a:xfrm>
          </p:grpSpPr>
          <p:sp>
            <p:nvSpPr>
              <p:cNvPr id="25" name="Cloud 24"/>
              <p:cNvSpPr/>
              <p:nvPr/>
            </p:nvSpPr>
            <p:spPr>
              <a:xfrm>
                <a:off x="152400" y="2979071"/>
                <a:ext cx="2057400" cy="1143000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04800" y="3183809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Queue as a Service</a:t>
                </a:r>
                <a:endParaRPr lang="en-US" dirty="0"/>
              </a:p>
            </p:txBody>
          </p:sp>
        </p:grpSp>
        <p:sp>
          <p:nvSpPr>
            <p:cNvPr id="28" name="Flowchart: Direct Access Storage 27"/>
            <p:cNvSpPr/>
            <p:nvPr/>
          </p:nvSpPr>
          <p:spPr>
            <a:xfrm>
              <a:off x="5070894" y="1827351"/>
              <a:ext cx="1329906" cy="264130"/>
            </a:xfrm>
            <a:prstGeom prst="flowChartMagneticDrum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Queue</a:t>
              </a:r>
              <a:endParaRPr lang="en-US" sz="1200" dirty="0"/>
            </a:p>
          </p:txBody>
        </p:sp>
      </p:grpSp>
      <p:cxnSp>
        <p:nvCxnSpPr>
          <p:cNvPr id="29" name="Straight Arrow Connector 28"/>
          <p:cNvCxnSpPr>
            <a:stCxn id="8" idx="0"/>
            <a:endCxn id="25" idx="1"/>
          </p:cNvCxnSpPr>
          <p:nvPr/>
        </p:nvCxnSpPr>
        <p:spPr>
          <a:xfrm flipV="1">
            <a:off x="4236704" y="3186455"/>
            <a:ext cx="1499143" cy="414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72850" y="3229713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7</a:t>
            </a:r>
            <a:r>
              <a:rPr lang="en-US" sz="1200" b="1" dirty="0" smtClean="0"/>
              <a:t>. </a:t>
            </a:r>
            <a:r>
              <a:rPr lang="en-US" sz="1200" dirty="0" err="1" smtClean="0"/>
              <a:t>notifyClients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25" idx="1"/>
            <a:endCxn id="9" idx="0"/>
          </p:cNvCxnSpPr>
          <p:nvPr/>
        </p:nvCxnSpPr>
        <p:spPr>
          <a:xfrm>
            <a:off x="5735847" y="3186455"/>
            <a:ext cx="1603436" cy="363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58000" y="3214015"/>
            <a:ext cx="1638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8</a:t>
            </a:r>
            <a:r>
              <a:rPr lang="en-US" sz="1200" b="1" dirty="0" smtClean="0"/>
              <a:t>. </a:t>
            </a:r>
            <a:r>
              <a:rPr lang="en-US" sz="1200" dirty="0" err="1" smtClean="0"/>
              <a:t>notifyClients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9" idx="2"/>
            <a:endCxn id="17" idx="3"/>
          </p:cNvCxnSpPr>
          <p:nvPr/>
        </p:nvCxnSpPr>
        <p:spPr>
          <a:xfrm flipH="1">
            <a:off x="5735847" y="4414852"/>
            <a:ext cx="1603436" cy="44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383547" y="4618026"/>
            <a:ext cx="2004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9</a:t>
            </a:r>
            <a:r>
              <a:rPr lang="en-US" sz="1200" b="1" dirty="0" smtClean="0"/>
              <a:t>. </a:t>
            </a:r>
            <a:r>
              <a:rPr lang="en-US" sz="1200" dirty="0" err="1" smtClean="0"/>
              <a:t>getDataAndAnalytics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176122" y="3600503"/>
            <a:ext cx="1905000" cy="864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Services</a:t>
            </a:r>
          </a:p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38609" y="4658200"/>
            <a:ext cx="1290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 </a:t>
            </a:r>
            <a:r>
              <a:rPr lang="en-US" sz="1200" dirty="0" err="1" smtClean="0"/>
              <a:t>getData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30" idx="2"/>
            <a:endCxn id="5" idx="3"/>
          </p:cNvCxnSpPr>
          <p:nvPr/>
        </p:nvCxnSpPr>
        <p:spPr>
          <a:xfrm>
            <a:off x="1128622" y="4465383"/>
            <a:ext cx="0" cy="792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38" y="1456204"/>
            <a:ext cx="1770741" cy="977872"/>
          </a:xfrm>
          <a:prstGeom prst="rect">
            <a:avLst/>
          </a:prstGeom>
        </p:spPr>
      </p:pic>
      <p:cxnSp>
        <p:nvCxnSpPr>
          <p:cNvPr id="54" name="Straight Arrow Connector 53"/>
          <p:cNvCxnSpPr/>
          <p:nvPr/>
        </p:nvCxnSpPr>
        <p:spPr>
          <a:xfrm>
            <a:off x="1957479" y="1931925"/>
            <a:ext cx="1356738" cy="1645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567021" y="2341743"/>
            <a:ext cx="1724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1. </a:t>
            </a:r>
            <a:r>
              <a:rPr lang="en-US" sz="1200" dirty="0" err="1" smtClean="0"/>
              <a:t>analyzeDataSet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2088743" y="4114801"/>
            <a:ext cx="1195463" cy="2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endCxn id="8" idx="3"/>
          </p:cNvCxnSpPr>
          <p:nvPr/>
        </p:nvCxnSpPr>
        <p:spPr>
          <a:xfrm rot="16200000" flipH="1">
            <a:off x="4893516" y="3737254"/>
            <a:ext cx="455813" cy="135563"/>
          </a:xfrm>
          <a:prstGeom prst="bentConnector4">
            <a:avLst>
              <a:gd name="adj1" fmla="val 2564"/>
              <a:gd name="adj2" fmla="val 26863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986275" y="3367563"/>
            <a:ext cx="1695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</a:t>
            </a:r>
            <a:r>
              <a:rPr lang="en-US" sz="1200" b="1" dirty="0" smtClean="0"/>
              <a:t>. </a:t>
            </a:r>
            <a:r>
              <a:rPr lang="en-US" sz="1200" dirty="0" err="1" smtClean="0"/>
              <a:t>cleanData</a:t>
            </a:r>
            <a:r>
              <a:rPr lang="en-US" sz="1200" dirty="0" smtClean="0"/>
              <a:t>(</a:t>
            </a:r>
            <a:r>
              <a:rPr lang="en-US" sz="1200" dirty="0" err="1" smtClean="0"/>
              <a:t>DataSet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1024663" y="4465382"/>
            <a:ext cx="0" cy="792287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5718594" y="4405402"/>
            <a:ext cx="1353989" cy="391298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 flipV="1">
            <a:off x="1922074" y="2018983"/>
            <a:ext cx="1356738" cy="1645205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49044" y="3047955"/>
            <a:ext cx="2008278" cy="675411"/>
            <a:chOff x="149044" y="3047955"/>
            <a:chExt cx="2008278" cy="675411"/>
          </a:xfrm>
        </p:grpSpPr>
        <p:cxnSp>
          <p:nvCxnSpPr>
            <p:cNvPr id="43" name="Elbow Connector 42"/>
            <p:cNvCxnSpPr/>
            <p:nvPr/>
          </p:nvCxnSpPr>
          <p:spPr>
            <a:xfrm rot="10800000" flipH="1">
              <a:off x="186738" y="3587803"/>
              <a:ext cx="455813" cy="135563"/>
            </a:xfrm>
            <a:prstGeom prst="bentConnector4">
              <a:avLst>
                <a:gd name="adj1" fmla="val -25298"/>
                <a:gd name="adj2" fmla="val 30610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49044" y="3047955"/>
              <a:ext cx="200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4. </a:t>
              </a:r>
              <a:r>
                <a:rPr lang="en-US" sz="1200" dirty="0" err="1" smtClean="0"/>
                <a:t>computeConcerns</a:t>
              </a:r>
              <a:r>
                <a:rPr lang="en-US" sz="1200" dirty="0" smtClean="0"/>
                <a:t>(</a:t>
              </a:r>
              <a:r>
                <a:rPr lang="en-US" sz="1200" dirty="0" err="1" smtClean="0"/>
                <a:t>DataSet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</p:grpSp>
      <p:sp>
        <p:nvSpPr>
          <p:cNvPr id="34" name="Line Callout 1 33"/>
          <p:cNvSpPr/>
          <p:nvPr/>
        </p:nvSpPr>
        <p:spPr>
          <a:xfrm>
            <a:off x="2200722" y="5217719"/>
            <a:ext cx="2457575" cy="533400"/>
          </a:xfrm>
          <a:prstGeom prst="borderCallout1">
            <a:avLst>
              <a:gd name="adj1" fmla="val -9821"/>
              <a:gd name="adj2" fmla="val 6654"/>
              <a:gd name="adj3" fmla="val -161310"/>
              <a:gd name="adj4" fmla="val 427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Reject </a:t>
            </a:r>
            <a:r>
              <a:rPr lang="en-US" dirty="0" err="1"/>
              <a:t>DataSheet</a:t>
            </a:r>
            <a:endParaRPr lang="en-US" dirty="0"/>
          </a:p>
          <a:p>
            <a:pPr algn="ctr"/>
            <a:r>
              <a:rPr lang="en-US" dirty="0"/>
              <a:t>If completeness &lt; 60%</a:t>
            </a:r>
          </a:p>
        </p:txBody>
      </p:sp>
    </p:spTree>
    <p:extLst>
      <p:ext uri="{BB962C8B-B14F-4D97-AF65-F5344CB8AC3E}">
        <p14:creationId xmlns:p14="http://schemas.microsoft.com/office/powerpoint/2010/main" val="241039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/>
      <p:bldP spid="23" grpId="0"/>
      <p:bldP spid="33" grpId="0"/>
      <p:bldP spid="38" grpId="0"/>
      <p:bldP spid="42" grpId="0"/>
      <p:bldP spid="30" grpId="0" animBg="1"/>
      <p:bldP spid="31" grpId="0"/>
      <p:bldP spid="56" grpId="0"/>
      <p:bldP spid="82" grpId="0"/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1394</TotalTime>
  <Words>279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ASE Mini Project: Windows Azure Marketplace</vt:lpstr>
      <vt:lpstr>Windows Azure Marketplace Overview</vt:lpstr>
      <vt:lpstr>Windows Azure Marketplace Overview</vt:lpstr>
      <vt:lpstr>Windows Azure Marketplace Overview</vt:lpstr>
      <vt:lpstr>Objective </vt:lpstr>
      <vt:lpstr>Data Analytics: Data Concerns</vt:lpstr>
      <vt:lpstr>Implementation</vt:lpstr>
      <vt:lpstr>Implemented Data Concerns</vt:lpstr>
      <vt:lpstr>Communication Flow</vt:lpstr>
      <vt:lpstr>Live Demo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Formal Methods</dc:title>
  <dc:creator>daniel-moldovan-tuw</dc:creator>
  <cp:lastModifiedBy>Daniel Moldovan</cp:lastModifiedBy>
  <cp:revision>962</cp:revision>
  <dcterms:created xsi:type="dcterms:W3CDTF">2006-08-16T00:00:00Z</dcterms:created>
  <dcterms:modified xsi:type="dcterms:W3CDTF">2014-06-20T14:38:49Z</dcterms:modified>
</cp:coreProperties>
</file>