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7"/>
  </p:notesMasterIdLst>
  <p:handoutMasterIdLst>
    <p:handoutMasterId r:id="rId18"/>
  </p:handoutMasterIdLst>
  <p:sldIdLst>
    <p:sldId id="268" r:id="rId3"/>
    <p:sldId id="282" r:id="rId4"/>
    <p:sldId id="270" r:id="rId5"/>
    <p:sldId id="284" r:id="rId6"/>
    <p:sldId id="286" r:id="rId7"/>
    <p:sldId id="271" r:id="rId8"/>
    <p:sldId id="289" r:id="rId9"/>
    <p:sldId id="291" r:id="rId10"/>
    <p:sldId id="292" r:id="rId11"/>
    <p:sldId id="293" r:id="rId12"/>
    <p:sldId id="294" r:id="rId13"/>
    <p:sldId id="296" r:id="rId14"/>
    <p:sldId id="297"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BD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732" autoAdjust="0"/>
  </p:normalViewPr>
  <p:slideViewPr>
    <p:cSldViewPr snapToGrid="0">
      <p:cViewPr varScale="1">
        <p:scale>
          <a:sx n="71" d="100"/>
          <a:sy n="71" d="100"/>
        </p:scale>
        <p:origin x="1445" y="47"/>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385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5-05-08T08:49:37.447" idx="4">
    <p:pos x="10" y="10"/>
    <p:text>Data further sent to TB, Ministry IA and Tax administration</p:text>
    <p:extLst>
      <p:ext uri="{C676402C-5697-4E1C-873F-D02D1690AC5C}">
        <p15:threadingInfo xmlns:p15="http://schemas.microsoft.com/office/powerpoint/2012/main" timeZoneBias="-120"/>
      </p:ext>
    </p:extLst>
  </p:cm>
  <p:cm authorId="2" dt="2015-05-08T08:50:17.553" idx="5">
    <p:pos x="106" y="106"/>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C4FB8F-ED15-48AB-97BD-17129D4E699D}" type="datetimeFigureOut">
              <a:rPr lang="en-US" smtClean="0"/>
              <a:t>25.06.15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6B3739-9081-478F-812E-AE7CE140632E}" type="slidenum">
              <a:rPr lang="en-US" smtClean="0"/>
              <a:t>‹#›</a:t>
            </a:fld>
            <a:endParaRPr lang="en-US"/>
          </a:p>
        </p:txBody>
      </p:sp>
    </p:spTree>
    <p:extLst>
      <p:ext uri="{BB962C8B-B14F-4D97-AF65-F5344CB8AC3E}">
        <p14:creationId xmlns:p14="http://schemas.microsoft.com/office/powerpoint/2010/main" val="4112104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9D437-CD83-4825-AD0D-5E7B341BC79B}" type="datetimeFigureOut">
              <a:rPr lang="en-US" smtClean="0"/>
              <a:t>25.06.15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CF8BB-EBC7-4B8F-9632-A5A136FBB880}" type="slidenum">
              <a:rPr lang="en-US" smtClean="0"/>
              <a:t>‹#›</a:t>
            </a:fld>
            <a:endParaRPr lang="en-US"/>
          </a:p>
        </p:txBody>
      </p:sp>
    </p:spTree>
    <p:extLst>
      <p:ext uri="{BB962C8B-B14F-4D97-AF65-F5344CB8AC3E}">
        <p14:creationId xmlns:p14="http://schemas.microsoft.com/office/powerpoint/2010/main" val="1170369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-Tourist books app</a:t>
            </a:r>
          </a:p>
          <a:p>
            <a:r>
              <a:rPr lang="en-US" dirty="0" smtClean="0"/>
              <a:t>-</a:t>
            </a:r>
            <a:r>
              <a:rPr lang="en-US" dirty="0" err="1" smtClean="0"/>
              <a:t>WiFi</a:t>
            </a:r>
            <a:r>
              <a:rPr lang="en-US" dirty="0" smtClean="0"/>
              <a:t>, cameras and NFC smart doors a entrance</a:t>
            </a:r>
          </a:p>
          <a:p>
            <a:r>
              <a:rPr lang="en-US" dirty="0" smtClean="0"/>
              <a:t>-Download of key from </a:t>
            </a:r>
            <a:r>
              <a:rPr lang="en-US" dirty="0" err="1" smtClean="0"/>
              <a:t>wifi</a:t>
            </a:r>
            <a:r>
              <a:rPr lang="en-US" dirty="0" smtClean="0"/>
              <a:t>, camera confirmation because of NFC exploits</a:t>
            </a:r>
          </a:p>
          <a:p>
            <a:r>
              <a:rPr lang="en-US" dirty="0" smtClean="0"/>
              <a:t>-No "man in the middle"</a:t>
            </a:r>
          </a:p>
          <a:p>
            <a:endParaRPr lang="en-US" dirty="0" smtClean="0"/>
          </a:p>
          <a:p>
            <a:r>
              <a:rPr lang="en-US" dirty="0" smtClean="0"/>
              <a:t>Data </a:t>
            </a:r>
            <a:r>
              <a:rPr lang="en-US" dirty="0" smtClean="0"/>
              <a:t>further sent to TB, Ministry IA and Tax administration</a:t>
            </a:r>
            <a:br>
              <a:rPr lang="en-US" dirty="0" smtClean="0"/>
            </a:br>
            <a:r>
              <a:rPr lang="en-US" dirty="0" smtClean="0"/>
              <a:t>More data exported to data marketplace</a:t>
            </a:r>
            <a:endParaRPr lang="en-US" dirty="0"/>
          </a:p>
        </p:txBody>
      </p:sp>
      <p:sp>
        <p:nvSpPr>
          <p:cNvPr id="4" name="Slide Number Placeholder 3"/>
          <p:cNvSpPr>
            <a:spLocks noGrp="1"/>
          </p:cNvSpPr>
          <p:nvPr>
            <p:ph type="sldNum" sz="quarter" idx="10"/>
          </p:nvPr>
        </p:nvSpPr>
        <p:spPr/>
        <p:txBody>
          <a:bodyPr/>
          <a:lstStyle/>
          <a:p>
            <a:fld id="{560CF8BB-EBC7-4B8F-9632-A5A136FBB880}" type="slidenum">
              <a:rPr lang="en-US" smtClean="0"/>
              <a:t>2</a:t>
            </a:fld>
            <a:endParaRPr lang="en-US"/>
          </a:p>
        </p:txBody>
      </p:sp>
    </p:spTree>
    <p:extLst>
      <p:ext uri="{BB962C8B-B14F-4D97-AF65-F5344CB8AC3E}">
        <p14:creationId xmlns:p14="http://schemas.microsoft.com/office/powerpoint/2010/main" val="1230320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Amazon EC2 - Amazon EC2 provides resizable compute capacity in the cloud. It is designed to make web-scale computing easier for developers and system administrators. Different Web services in our application use this service.</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AWS Lambda - AWS Lambda is a compute service that runs your code in response to events and automatically manages the compute resources for you, making it easy to build applications that respond quickly to new information. In our solution, AWS Lambda is used as a notification service.</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Elastic Load Balancing - Elastic Load Balancing automatically distributes incoming application traffic across multiple Amazon EC2 instances. In our solution, it manages the data from different Web services, as well as different IOT devices.</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Amazon RDS and Amazon </a:t>
            </a:r>
            <a:r>
              <a:rPr lang="en-US" sz="1200" kern="1200" dirty="0" err="1" smtClean="0">
                <a:solidFill>
                  <a:schemeClr val="tx1"/>
                </a:solidFill>
                <a:effectLst/>
                <a:latin typeface="+mn-lt"/>
                <a:ea typeface="+mn-ea"/>
                <a:cs typeface="+mn-cs"/>
              </a:rPr>
              <a:t>DynamoDB</a:t>
            </a:r>
            <a:r>
              <a:rPr lang="en-US" sz="1200" kern="1200" dirty="0" smtClean="0">
                <a:solidFill>
                  <a:schemeClr val="tx1"/>
                </a:solidFill>
                <a:effectLst/>
                <a:latin typeface="+mn-lt"/>
                <a:ea typeface="+mn-ea"/>
                <a:cs typeface="+mn-cs"/>
              </a:rPr>
              <a:t> - Amazon RDS (Relational Database Service) is a relational database in the cloud. Dynamo DB Amazon </a:t>
            </a:r>
            <a:r>
              <a:rPr lang="en-US" sz="1200" kern="1200" dirty="0" err="1" smtClean="0">
                <a:solidFill>
                  <a:schemeClr val="tx1"/>
                </a:solidFill>
                <a:effectLst/>
                <a:latin typeface="+mn-lt"/>
                <a:ea typeface="+mn-ea"/>
                <a:cs typeface="+mn-cs"/>
              </a:rPr>
              <a:t>DynamoDB</a:t>
            </a:r>
            <a:r>
              <a:rPr lang="en-US" sz="1200" kern="1200" dirty="0" smtClean="0">
                <a:solidFill>
                  <a:schemeClr val="tx1"/>
                </a:solidFill>
                <a:effectLst/>
                <a:latin typeface="+mn-lt"/>
                <a:ea typeface="+mn-ea"/>
                <a:cs typeface="+mn-cs"/>
              </a:rPr>
              <a:t> is a fast and flexible </a:t>
            </a:r>
            <a:r>
              <a:rPr lang="en-US" sz="1200" kern="1200" dirty="0" err="1" smtClean="0">
                <a:solidFill>
                  <a:schemeClr val="tx1"/>
                </a:solidFill>
                <a:effectLst/>
                <a:latin typeface="+mn-lt"/>
                <a:ea typeface="+mn-ea"/>
                <a:cs typeface="+mn-cs"/>
              </a:rPr>
              <a:t>NoSQL</a:t>
            </a:r>
            <a:r>
              <a:rPr lang="en-US" sz="1200" kern="1200" dirty="0" smtClean="0">
                <a:solidFill>
                  <a:schemeClr val="tx1"/>
                </a:solidFill>
                <a:effectLst/>
                <a:latin typeface="+mn-lt"/>
                <a:ea typeface="+mn-ea"/>
                <a:cs typeface="+mn-cs"/>
              </a:rPr>
              <a:t> database service for all applications that need consistent, single-digit millisecond latency at any scale. Our solution uses RDS as a background database and </a:t>
            </a:r>
            <a:r>
              <a:rPr lang="en-US" sz="1200" kern="1200" dirty="0" err="1" smtClean="0">
                <a:solidFill>
                  <a:schemeClr val="tx1"/>
                </a:solidFill>
                <a:effectLst/>
                <a:latin typeface="+mn-lt"/>
                <a:ea typeface="+mn-ea"/>
                <a:cs typeface="+mn-cs"/>
              </a:rPr>
              <a:t>DynamoDB</a:t>
            </a:r>
            <a:r>
              <a:rPr lang="en-US" sz="1200" kern="1200" dirty="0" smtClean="0">
                <a:solidFill>
                  <a:schemeClr val="tx1"/>
                </a:solidFill>
                <a:effectLst/>
                <a:latin typeface="+mn-lt"/>
                <a:ea typeface="+mn-ea"/>
                <a:cs typeface="+mn-cs"/>
              </a:rPr>
              <a:t> for data marketplace (and analytics).</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AWS </a:t>
            </a:r>
            <a:r>
              <a:rPr lang="en-US" sz="1200" kern="1200" dirty="0" err="1" smtClean="0">
                <a:solidFill>
                  <a:schemeClr val="tx1"/>
                </a:solidFill>
                <a:effectLst/>
                <a:latin typeface="+mn-lt"/>
                <a:ea typeface="+mn-ea"/>
                <a:cs typeface="+mn-cs"/>
              </a:rPr>
              <a:t>CloudTrail</a:t>
            </a:r>
            <a:r>
              <a:rPr lang="en-US" sz="1200" kern="1200" dirty="0" smtClean="0">
                <a:solidFill>
                  <a:schemeClr val="tx1"/>
                </a:solidFill>
                <a:effectLst/>
                <a:latin typeface="+mn-lt"/>
                <a:ea typeface="+mn-ea"/>
                <a:cs typeface="+mn-cs"/>
              </a:rPr>
              <a:t> - AWS </a:t>
            </a:r>
            <a:r>
              <a:rPr lang="en-US" sz="1200" kern="1200" dirty="0" err="1" smtClean="0">
                <a:solidFill>
                  <a:schemeClr val="tx1"/>
                </a:solidFill>
                <a:effectLst/>
                <a:latin typeface="+mn-lt"/>
                <a:ea typeface="+mn-ea"/>
                <a:cs typeface="+mn-cs"/>
              </a:rPr>
              <a:t>CloudTrail</a:t>
            </a:r>
            <a:r>
              <a:rPr lang="en-US" sz="1200" kern="1200" dirty="0" smtClean="0">
                <a:solidFill>
                  <a:schemeClr val="tx1"/>
                </a:solidFill>
                <a:effectLst/>
                <a:latin typeface="+mn-lt"/>
                <a:ea typeface="+mn-ea"/>
                <a:cs typeface="+mn-cs"/>
              </a:rPr>
              <a:t> is a web service that records AWS API calls for your account and delivers log files to you. In our application is used to monitor usage of the IOT services we provide to other Web services (e.g. generation of new NFC key after booking on AirBnB.com).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Amazon Mechanical Turk - Amazon Mechanical Turk is a marketplace for work that requires human intelligence. The Mechanical Turk service gives businesses access to a diverse, on-demand, scalable workforce and gives Workers a selection of thousands of tasks to complete whenever it's convenient. In our application, we use it as Human supervising service , e.g. a person that supervises tourist’s check-in over cameras and confirms his identity)</a:t>
            </a:r>
          </a:p>
          <a:p>
            <a:endParaRPr lang="en-US" dirty="0"/>
          </a:p>
        </p:txBody>
      </p:sp>
      <p:sp>
        <p:nvSpPr>
          <p:cNvPr id="4" name="Slide Number Placeholder 3"/>
          <p:cNvSpPr>
            <a:spLocks noGrp="1"/>
          </p:cNvSpPr>
          <p:nvPr>
            <p:ph type="sldNum" sz="quarter" idx="10"/>
          </p:nvPr>
        </p:nvSpPr>
        <p:spPr/>
        <p:txBody>
          <a:bodyPr/>
          <a:lstStyle/>
          <a:p>
            <a:fld id="{560CF8BB-EBC7-4B8F-9632-A5A136FBB880}" type="slidenum">
              <a:rPr lang="en-US" smtClean="0"/>
              <a:t>3</a:t>
            </a:fld>
            <a:endParaRPr lang="en-US"/>
          </a:p>
        </p:txBody>
      </p:sp>
    </p:spTree>
    <p:extLst>
      <p:ext uri="{BB962C8B-B14F-4D97-AF65-F5344CB8AC3E}">
        <p14:creationId xmlns:p14="http://schemas.microsoft.com/office/powerpoint/2010/main" val="1008538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Basic data about tourist’s stay – number of people, country of origin, location of stay and duration</a:t>
            </a:r>
          </a:p>
          <a:p>
            <a:pPr lvl="0"/>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Behavioral data about the tourist – tourist’s info and travel habits, such as about his previous travels or friends. These data can be particularly rich if the user has connected his accommodation-related Web service account with his social networking account</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 Tourist’s browsing habits - The consultants of Expedia, one of the largest booking Web services, emphasized in their latest study [7] that travelers from UK and USA pay visits to 36.5 different travel websites in a 45 day period, prior to their booking. These data can provide many different information regarding his browsing habits.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Feedback data – Tourist’s final satisfaction regarding his stay</a:t>
            </a:r>
          </a:p>
          <a:p>
            <a:endParaRPr lang="en-US" dirty="0"/>
          </a:p>
        </p:txBody>
      </p:sp>
      <p:sp>
        <p:nvSpPr>
          <p:cNvPr id="4" name="Slide Number Placeholder 3"/>
          <p:cNvSpPr>
            <a:spLocks noGrp="1"/>
          </p:cNvSpPr>
          <p:nvPr>
            <p:ph type="sldNum" sz="quarter" idx="10"/>
          </p:nvPr>
        </p:nvSpPr>
        <p:spPr/>
        <p:txBody>
          <a:bodyPr/>
          <a:lstStyle/>
          <a:p>
            <a:fld id="{560CF8BB-EBC7-4B8F-9632-A5A136FBB880}" type="slidenum">
              <a:rPr lang="en-US" smtClean="0"/>
              <a:t>4</a:t>
            </a:fld>
            <a:endParaRPr lang="en-US"/>
          </a:p>
        </p:txBody>
      </p:sp>
    </p:spTree>
    <p:extLst>
      <p:ext uri="{BB962C8B-B14F-4D97-AF65-F5344CB8AC3E}">
        <p14:creationId xmlns:p14="http://schemas.microsoft.com/office/powerpoint/2010/main" val="2619203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CF8BB-EBC7-4B8F-9632-A5A136FBB880}" type="slidenum">
              <a:rPr lang="en-US" smtClean="0"/>
              <a:t>8</a:t>
            </a:fld>
            <a:endParaRPr lang="en-US"/>
          </a:p>
        </p:txBody>
      </p:sp>
    </p:spTree>
    <p:extLst>
      <p:ext uri="{BB962C8B-B14F-4D97-AF65-F5344CB8AC3E}">
        <p14:creationId xmlns:p14="http://schemas.microsoft.com/office/powerpoint/2010/main" val="410847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CF8BB-EBC7-4B8F-9632-A5A136FBB880}" type="slidenum">
              <a:rPr lang="en-US" smtClean="0"/>
              <a:t>12</a:t>
            </a:fld>
            <a:endParaRPr lang="en-US"/>
          </a:p>
        </p:txBody>
      </p:sp>
    </p:spTree>
    <p:extLst>
      <p:ext uri="{BB962C8B-B14F-4D97-AF65-F5344CB8AC3E}">
        <p14:creationId xmlns:p14="http://schemas.microsoft.com/office/powerpoint/2010/main" val="2132673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0CF8BB-EBC7-4B8F-9632-A5A136FBB880}" type="slidenum">
              <a:rPr lang="en-US" smtClean="0"/>
              <a:t>14</a:t>
            </a:fld>
            <a:endParaRPr lang="en-US"/>
          </a:p>
        </p:txBody>
      </p:sp>
    </p:spTree>
    <p:extLst>
      <p:ext uri="{BB962C8B-B14F-4D97-AF65-F5344CB8AC3E}">
        <p14:creationId xmlns:p14="http://schemas.microsoft.com/office/powerpoint/2010/main" val="11757056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55780"/>
            <a:ext cx="6858000" cy="3200400"/>
          </a:xfrm>
        </p:spPr>
        <p:txBody>
          <a:bodyPr anchor="b">
            <a:normAutofit/>
          </a:bodyPr>
          <a:lstStyle>
            <a:lvl1pPr algn="l">
              <a:lnSpc>
                <a:spcPct val="75000"/>
              </a:lnSpc>
              <a:defRPr sz="80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3956180"/>
            <a:ext cx="6858000" cy="1097280"/>
          </a:xfrm>
        </p:spPr>
        <p:txBody>
          <a:bodyPr>
            <a:normAutofit/>
          </a:bodyPr>
          <a:lstStyle>
            <a:lvl1pPr marL="0" indent="0" algn="l">
              <a:spcBef>
                <a:spcPts val="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42120" y="380999"/>
            <a:ext cx="2011680" cy="6096001"/>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81199" y="380999"/>
            <a:ext cx="7074859" cy="6096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822960"/>
            <a:ext cx="8686800" cy="2011680"/>
          </a:xfrm>
        </p:spPr>
        <p:txBody>
          <a:bodyPr anchor="b">
            <a:normAutofit/>
          </a:bodyPr>
          <a:lstStyle>
            <a:lvl1pPr>
              <a:defRPr sz="6600"/>
            </a:lvl1pPr>
          </a:lstStyle>
          <a:p>
            <a:r>
              <a:rPr lang="en-US" smtClean="0"/>
              <a:t>Click to edit Master title style</a:t>
            </a:r>
            <a:endParaRPr lang="en-US"/>
          </a:p>
        </p:txBody>
      </p:sp>
      <p:sp>
        <p:nvSpPr>
          <p:cNvPr id="3" name="Text Placeholder 2"/>
          <p:cNvSpPr>
            <a:spLocks noGrp="1"/>
          </p:cNvSpPr>
          <p:nvPr>
            <p:ph type="body" idx="1"/>
          </p:nvPr>
        </p:nvSpPr>
        <p:spPr>
          <a:xfrm>
            <a:off x="609600" y="2834640"/>
            <a:ext cx="8686800" cy="1097280"/>
          </a:xfrm>
        </p:spPr>
        <p:txBody>
          <a:bodyPr>
            <a:normAutofit/>
          </a:bodyPr>
          <a:lstStyle>
            <a:lvl1pPr marL="0" indent="0">
              <a:spcBef>
                <a:spcPts val="0"/>
              </a:spcBef>
              <a:buNone/>
              <a:defRPr sz="28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812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7818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981200" y="1679448"/>
            <a:ext cx="4572000" cy="830487"/>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81200" y="2509935"/>
            <a:ext cx="4572000" cy="39670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781800" y="1679448"/>
            <a:ext cx="4572000" cy="830487"/>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781800" y="2509935"/>
            <a:ext cx="4572000" cy="39670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9420" y="408993"/>
            <a:ext cx="4800937" cy="1828800"/>
          </a:xfrm>
        </p:spPr>
        <p:txBody>
          <a:bodyPr anchor="b">
            <a:noAutofit/>
          </a:bodyPr>
          <a:lstStyle>
            <a:lvl1pPr>
              <a:defRPr sz="4400"/>
            </a:lvl1pPr>
          </a:lstStyle>
          <a:p>
            <a:r>
              <a:rPr lang="en-US" smtClean="0"/>
              <a:t>Click to edit Master title style</a:t>
            </a:r>
            <a:endParaRPr lang="en-US"/>
          </a:p>
        </p:txBody>
      </p:sp>
      <p:sp>
        <p:nvSpPr>
          <p:cNvPr id="3" name="Content Placeholder 2"/>
          <p:cNvSpPr>
            <a:spLocks noGrp="1"/>
          </p:cNvSpPr>
          <p:nvPr>
            <p:ph idx="1"/>
          </p:nvPr>
        </p:nvSpPr>
        <p:spPr>
          <a:xfrm>
            <a:off x="606491" y="381000"/>
            <a:ext cx="5489510" cy="5791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559420" y="2237793"/>
            <a:ext cx="4800937" cy="1828800"/>
          </a:xfrm>
        </p:spPr>
        <p:txBody>
          <a:bodyP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56248" y="384048"/>
            <a:ext cx="4800600" cy="1828800"/>
          </a:xfrm>
        </p:spPr>
        <p:txBody>
          <a:bodyPr anchor="b">
            <a:noAutofit/>
          </a:bodyPr>
          <a:lstStyle>
            <a:lvl1pPr>
              <a:defRPr sz="4400">
                <a:solidFill>
                  <a:schemeClr val="bg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0" y="0"/>
            <a:ext cx="6096000" cy="6858000"/>
          </a:xfrm>
          <a:ln>
            <a:noFill/>
          </a:ln>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556249" y="2240280"/>
            <a:ext cx="4799140" cy="1828800"/>
          </a:xfrm>
        </p:spPr>
        <p:txBody>
          <a:bodyP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57120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1200" y="381000"/>
            <a:ext cx="9372600" cy="12954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81200" y="1987419"/>
            <a:ext cx="9372600" cy="44831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631790" y="5691673"/>
            <a:ext cx="280731" cy="778847"/>
          </a:xfrm>
          <a:prstGeom prst="rect">
            <a:avLst/>
          </a:prstGeom>
        </p:spPr>
        <p:txBody>
          <a:bodyPr vert="vert270" lIns="91440" tIns="45720" rIns="91440" bIns="45720" rtlCol="0" anchor="ctr"/>
          <a:lstStyle>
            <a:lvl1pPr algn="l">
              <a:defRPr sz="800">
                <a:solidFill>
                  <a:schemeClr val="tx1">
                    <a:lumMod val="60000"/>
                    <a:lumOff val="40000"/>
                  </a:schemeClr>
                </a:solidFill>
              </a:defRPr>
            </a:lvl1pPr>
          </a:lstStyle>
          <a:p>
            <a:endParaRPr lang="en-US"/>
          </a:p>
        </p:txBody>
      </p:sp>
      <p:sp>
        <p:nvSpPr>
          <p:cNvPr id="5" name="Footer Placeholder 4"/>
          <p:cNvSpPr>
            <a:spLocks noGrp="1"/>
          </p:cNvSpPr>
          <p:nvPr>
            <p:ph type="ftr" sz="quarter" idx="3"/>
          </p:nvPr>
        </p:nvSpPr>
        <p:spPr>
          <a:xfrm>
            <a:off x="11631790" y="365125"/>
            <a:ext cx="280730" cy="5139936"/>
          </a:xfrm>
          <a:prstGeom prst="rect">
            <a:avLst/>
          </a:prstGeom>
        </p:spPr>
        <p:txBody>
          <a:bodyPr vert="vert270" lIns="91440" tIns="45720" rIns="91440" bIns="45720" rtlCol="0" anchor="ctr"/>
          <a:lstStyle>
            <a:lvl1pPr algn="ctr">
              <a:defRPr sz="800">
                <a:solidFill>
                  <a:schemeClr val="tx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313321" y="6268940"/>
            <a:ext cx="722377" cy="201580"/>
          </a:xfrm>
          <a:prstGeom prst="rect">
            <a:avLst/>
          </a:prstGeom>
        </p:spPr>
        <p:txBody>
          <a:bodyPr vert="horz" lIns="91440" tIns="45720" rIns="91440" bIns="45720" rtlCol="0" anchor="ctr"/>
          <a:lstStyle>
            <a:lvl1pPr algn="l">
              <a:defRPr sz="800">
                <a:solidFill>
                  <a:schemeClr val="tx1">
                    <a:lumMod val="60000"/>
                    <a:lumOff val="40000"/>
                  </a:schemeClr>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4400" kern="1200" cap="all" baseline="0">
          <a:solidFill>
            <a:schemeClr val="accent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685800" indent="-274320" algn="l" defTabSz="914400" rtl="0" eaLnBrk="1" latinLnBrk="0" hangingPunct="1">
        <a:lnSpc>
          <a:spcPct val="90000"/>
        </a:lnSpc>
        <a:spcBef>
          <a:spcPts val="1200"/>
        </a:spcBef>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lnSpc>
          <a:spcPct val="90000"/>
        </a:lnSpc>
        <a:spcBef>
          <a:spcPts val="800"/>
        </a:spcBef>
        <a:buSzPct val="100000"/>
        <a:buFont typeface="Arial" pitchFamily="34" charset="0"/>
        <a:buChar char="▪"/>
        <a:defRPr sz="1800" kern="1200">
          <a:solidFill>
            <a:schemeClr val="tx1"/>
          </a:solidFill>
          <a:latin typeface="+mn-lt"/>
          <a:ea typeface="+mn-ea"/>
          <a:cs typeface="+mn-cs"/>
        </a:defRPr>
      </a:lvl3pPr>
      <a:lvl4pPr marL="12344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4pPr>
      <a:lvl5pPr marL="14630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6916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8pPr>
      <a:lvl9pPr marL="23317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comments" Target="../comments/commen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188.166.27.247/touristigo/inde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55780"/>
            <a:ext cx="7292009" cy="3200400"/>
          </a:xfrm>
        </p:spPr>
        <p:txBody>
          <a:bodyPr>
            <a:noAutofit/>
          </a:bodyPr>
          <a:lstStyle/>
          <a:p>
            <a:r>
              <a:rPr lang="en-US" sz="6000" dirty="0" err="1" smtClean="0"/>
              <a:t>I</a:t>
            </a:r>
            <a:r>
              <a:rPr lang="en-US" sz="4800" dirty="0" err="1" smtClean="0"/>
              <a:t>o</a:t>
            </a:r>
            <a:r>
              <a:rPr lang="en-US" sz="6000" dirty="0" err="1" smtClean="0"/>
              <a:t>T</a:t>
            </a:r>
            <a:r>
              <a:rPr lang="en-US" sz="6000" dirty="0" smtClean="0"/>
              <a:t> </a:t>
            </a:r>
            <a:r>
              <a:rPr lang="en-US" sz="6000" dirty="0"/>
              <a:t>Approach to Accommodation &amp; Booking Related Web Services </a:t>
            </a:r>
          </a:p>
        </p:txBody>
      </p:sp>
      <p:sp>
        <p:nvSpPr>
          <p:cNvPr id="3" name="Subtitle 2"/>
          <p:cNvSpPr>
            <a:spLocks noGrp="1"/>
          </p:cNvSpPr>
          <p:nvPr>
            <p:ph type="subTitle" idx="1"/>
          </p:nvPr>
        </p:nvSpPr>
        <p:spPr/>
        <p:txBody>
          <a:bodyPr/>
          <a:lstStyle/>
          <a:p>
            <a:r>
              <a:rPr lang="en-US" dirty="0" smtClean="0">
                <a:solidFill>
                  <a:schemeClr val="bg2"/>
                </a:solidFill>
              </a:rPr>
              <a:t>Ivan Pavkovic, e1428704</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67425"/>
            <a:ext cx="2971800" cy="790575"/>
          </a:xfrm>
          <a:prstGeom prst="rect">
            <a:avLst/>
          </a:prstGeom>
        </p:spPr>
      </p:pic>
      <p:sp>
        <p:nvSpPr>
          <p:cNvPr id="5" name="Rectangle 4"/>
          <p:cNvSpPr/>
          <p:nvPr/>
        </p:nvSpPr>
        <p:spPr>
          <a:xfrm>
            <a:off x="6192078" y="6211669"/>
            <a:ext cx="6096000" cy="646331"/>
          </a:xfrm>
          <a:prstGeom prst="rect">
            <a:avLst/>
          </a:prstGeom>
        </p:spPr>
        <p:txBody>
          <a:bodyPr>
            <a:spAutoFit/>
          </a:bodyPr>
          <a:lstStyle/>
          <a:p>
            <a:pPr algn="r"/>
            <a:r>
              <a:rPr lang="en-US" dirty="0"/>
              <a:t>Advanced Services Engineering</a:t>
            </a:r>
          </a:p>
          <a:p>
            <a:pPr algn="r"/>
            <a:r>
              <a:rPr lang="en-US" dirty="0"/>
              <a:t>184.742, VU, 2015S </a:t>
            </a:r>
          </a:p>
        </p:txBody>
      </p:sp>
    </p:spTree>
    <p:extLst>
      <p:ext uri="{BB962C8B-B14F-4D97-AF65-F5344CB8AC3E}">
        <p14:creationId xmlns:p14="http://schemas.microsoft.com/office/powerpoint/2010/main" val="241325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arrival</a:t>
            </a:r>
            <a:endParaRPr lang="en-US" dirty="0"/>
          </a:p>
        </p:txBody>
      </p:sp>
      <p:sp>
        <p:nvSpPr>
          <p:cNvPr id="3" name="Text Placeholder 2"/>
          <p:cNvSpPr>
            <a:spLocks noGrp="1"/>
          </p:cNvSpPr>
          <p:nvPr>
            <p:ph type="body" idx="1"/>
          </p:nvPr>
        </p:nvSpPr>
        <p:spPr>
          <a:xfrm>
            <a:off x="609600" y="2834640"/>
            <a:ext cx="8686800" cy="3718560"/>
          </a:xfrm>
        </p:spPr>
        <p:txBody>
          <a:bodyPr>
            <a:normAutofit/>
          </a:bodyPr>
          <a:lstStyle/>
          <a:p>
            <a:pPr marL="457200" indent="-457200">
              <a:buFont typeface="Arial" panose="020B0604020202020204" pitchFamily="34" charset="0"/>
              <a:buChar char="•"/>
            </a:pPr>
            <a:r>
              <a:rPr lang="en-US" dirty="0" smtClean="0"/>
              <a:t>To Tax administration</a:t>
            </a:r>
          </a:p>
          <a:p>
            <a:pPr marL="457200" indent="-457200">
              <a:buFont typeface="Arial" panose="020B0604020202020204" pitchFamily="34" charset="0"/>
              <a:buChar char="•"/>
            </a:pPr>
            <a:r>
              <a:rPr lang="en-US" dirty="0" smtClean="0"/>
              <a:t>To </a:t>
            </a:r>
            <a:r>
              <a:rPr lang="en-US" dirty="0"/>
              <a:t>l</a:t>
            </a:r>
            <a:r>
              <a:rPr lang="en-US" dirty="0" smtClean="0"/>
              <a:t>ocal Tourism board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67425"/>
            <a:ext cx="2971800" cy="790575"/>
          </a:xfrm>
          <a:prstGeom prst="rect">
            <a:avLst/>
          </a:prstGeom>
        </p:spPr>
      </p:pic>
      <p:sp>
        <p:nvSpPr>
          <p:cNvPr id="5" name="Rectangle 4"/>
          <p:cNvSpPr/>
          <p:nvPr/>
        </p:nvSpPr>
        <p:spPr>
          <a:xfrm>
            <a:off x="6192078" y="6211669"/>
            <a:ext cx="6096000" cy="646331"/>
          </a:xfrm>
          <a:prstGeom prst="rect">
            <a:avLst/>
          </a:prstGeom>
        </p:spPr>
        <p:txBody>
          <a:bodyPr>
            <a:spAutoFit/>
          </a:bodyPr>
          <a:lstStyle/>
          <a:p>
            <a:pPr algn="r"/>
            <a:r>
              <a:rPr lang="en-US" dirty="0"/>
              <a:t>Advanced Services Engineering</a:t>
            </a:r>
          </a:p>
          <a:p>
            <a:pPr algn="r"/>
            <a:r>
              <a:rPr lang="en-US" dirty="0"/>
              <a:t>184.742, VU, 2015S </a:t>
            </a:r>
          </a:p>
        </p:txBody>
      </p:sp>
      <p:pic>
        <p:nvPicPr>
          <p:cNvPr id="6" name="Picture 5"/>
          <p:cNvPicPr>
            <a:picLocks noChangeAspect="1"/>
          </p:cNvPicPr>
          <p:nvPr/>
        </p:nvPicPr>
        <p:blipFill>
          <a:blip r:embed="rId3"/>
          <a:stretch>
            <a:fillRect/>
          </a:stretch>
        </p:blipFill>
        <p:spPr>
          <a:xfrm>
            <a:off x="7776129" y="0"/>
            <a:ext cx="4594047" cy="6211669"/>
          </a:xfrm>
          <a:prstGeom prst="rect">
            <a:avLst/>
          </a:prstGeom>
        </p:spPr>
      </p:pic>
      <p:pic>
        <p:nvPicPr>
          <p:cNvPr id="7" name="Picture 6"/>
          <p:cNvPicPr>
            <a:picLocks noChangeAspect="1"/>
          </p:cNvPicPr>
          <p:nvPr/>
        </p:nvPicPr>
        <p:blipFill>
          <a:blip r:embed="rId4"/>
          <a:stretch>
            <a:fillRect/>
          </a:stretch>
        </p:blipFill>
        <p:spPr>
          <a:xfrm>
            <a:off x="201021" y="3642716"/>
            <a:ext cx="3220278" cy="2245123"/>
          </a:xfrm>
          <a:prstGeom prst="rect">
            <a:avLst/>
          </a:prstGeom>
        </p:spPr>
      </p:pic>
    </p:spTree>
    <p:extLst>
      <p:ext uri="{BB962C8B-B14F-4D97-AF65-F5344CB8AC3E}">
        <p14:creationId xmlns:p14="http://schemas.microsoft.com/office/powerpoint/2010/main" val="38066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8118"/>
            <a:ext cx="8686800" cy="1040130"/>
          </a:xfrm>
        </p:spPr>
        <p:txBody>
          <a:bodyPr/>
          <a:lstStyle/>
          <a:p>
            <a:r>
              <a:rPr lang="en-US" dirty="0" smtClean="0"/>
              <a:t>Reporting arrival</a:t>
            </a:r>
            <a:endParaRPr lang="en-US" dirty="0"/>
          </a:p>
        </p:txBody>
      </p:sp>
      <p:sp>
        <p:nvSpPr>
          <p:cNvPr id="3" name="Text Placeholder 2"/>
          <p:cNvSpPr>
            <a:spLocks noGrp="1"/>
          </p:cNvSpPr>
          <p:nvPr>
            <p:ph type="body" idx="1"/>
          </p:nvPr>
        </p:nvSpPr>
        <p:spPr>
          <a:xfrm>
            <a:off x="83820" y="1218248"/>
            <a:ext cx="8686800" cy="3718560"/>
          </a:xfrm>
        </p:spPr>
        <p:txBody>
          <a:bodyPr>
            <a:normAutofit/>
          </a:bodyPr>
          <a:lstStyle/>
          <a:p>
            <a:pPr marL="457200" indent="-457200">
              <a:buFont typeface="Arial" panose="020B0604020202020204" pitchFamily="34" charset="0"/>
              <a:buChar char="•"/>
            </a:pPr>
            <a:r>
              <a:rPr lang="en-US" dirty="0" smtClean="0"/>
              <a:t>To Tax administration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67425"/>
            <a:ext cx="2971800" cy="790575"/>
          </a:xfrm>
          <a:prstGeom prst="rect">
            <a:avLst/>
          </a:prstGeom>
        </p:spPr>
      </p:pic>
      <p:sp>
        <p:nvSpPr>
          <p:cNvPr id="5" name="Rectangle 4"/>
          <p:cNvSpPr/>
          <p:nvPr/>
        </p:nvSpPr>
        <p:spPr>
          <a:xfrm>
            <a:off x="6192078" y="6211669"/>
            <a:ext cx="6096000" cy="646331"/>
          </a:xfrm>
          <a:prstGeom prst="rect">
            <a:avLst/>
          </a:prstGeom>
        </p:spPr>
        <p:txBody>
          <a:bodyPr>
            <a:spAutoFit/>
          </a:bodyPr>
          <a:lstStyle/>
          <a:p>
            <a:pPr algn="r"/>
            <a:r>
              <a:rPr lang="en-US" dirty="0"/>
              <a:t>Advanced Services Engineering</a:t>
            </a:r>
          </a:p>
          <a:p>
            <a:pPr algn="r"/>
            <a:r>
              <a:rPr lang="en-US" dirty="0"/>
              <a:t>184.742, VU, 2015S </a:t>
            </a:r>
          </a:p>
        </p:txBody>
      </p:sp>
      <p:pic>
        <p:nvPicPr>
          <p:cNvPr id="7" name="Picture 6"/>
          <p:cNvPicPr>
            <a:picLocks noChangeAspect="1"/>
          </p:cNvPicPr>
          <p:nvPr/>
        </p:nvPicPr>
        <p:blipFill>
          <a:blip r:embed="rId3"/>
          <a:stretch>
            <a:fillRect/>
          </a:stretch>
        </p:blipFill>
        <p:spPr>
          <a:xfrm>
            <a:off x="6343214" y="933040"/>
            <a:ext cx="5944864" cy="5278629"/>
          </a:xfrm>
          <a:prstGeom prst="rect">
            <a:avLst/>
          </a:prstGeom>
        </p:spPr>
      </p:pic>
      <p:pic>
        <p:nvPicPr>
          <p:cNvPr id="8" name="Picture 7"/>
          <p:cNvPicPr>
            <a:picLocks noChangeAspect="1"/>
          </p:cNvPicPr>
          <p:nvPr/>
        </p:nvPicPr>
        <p:blipFill>
          <a:blip r:embed="rId4"/>
          <a:stretch>
            <a:fillRect/>
          </a:stretch>
        </p:blipFill>
        <p:spPr>
          <a:xfrm>
            <a:off x="-8697" y="2570861"/>
            <a:ext cx="6200775" cy="857250"/>
          </a:xfrm>
          <a:prstGeom prst="rect">
            <a:avLst/>
          </a:prstGeom>
        </p:spPr>
      </p:pic>
      <p:sp>
        <p:nvSpPr>
          <p:cNvPr id="9" name="Rectangle 8"/>
          <p:cNvSpPr/>
          <p:nvPr/>
        </p:nvSpPr>
        <p:spPr>
          <a:xfrm>
            <a:off x="2142925" y="4776609"/>
            <a:ext cx="5675195" cy="1200329"/>
          </a:xfrm>
          <a:prstGeom prst="rect">
            <a:avLst/>
          </a:prstGeom>
        </p:spPr>
        <p:txBody>
          <a:bodyPr wrap="square">
            <a:spAutoFit/>
          </a:bodyPr>
          <a:lstStyle/>
          <a:p>
            <a:r>
              <a:rPr lang="en-US" dirty="0"/>
              <a:t>http://www.porezna-uprava.hr/HR_Fiskalizacija/Aktualnosti%20dokumenti/Tehni%C4%8Dke%20specifikacije/Tehni%C4%8Dka%20specifikacija%20za%20korisnike%201.2.pdf</a:t>
            </a:r>
          </a:p>
        </p:txBody>
      </p:sp>
      <p:sp>
        <p:nvSpPr>
          <p:cNvPr id="10" name="Rectangle 9"/>
          <p:cNvSpPr/>
          <p:nvPr/>
        </p:nvSpPr>
        <p:spPr>
          <a:xfrm>
            <a:off x="1066295" y="3572354"/>
            <a:ext cx="4294445" cy="369332"/>
          </a:xfrm>
          <a:prstGeom prst="rect">
            <a:avLst/>
          </a:prstGeom>
        </p:spPr>
        <p:txBody>
          <a:bodyPr wrap="none">
            <a:spAutoFit/>
          </a:bodyPr>
          <a:lstStyle/>
          <a:p>
            <a:r>
              <a:rPr lang="en-US" dirty="0"/>
              <a:t>http://www.fina.hr/Default.aspx?art=10761</a:t>
            </a:r>
          </a:p>
        </p:txBody>
      </p:sp>
      <p:cxnSp>
        <p:nvCxnSpPr>
          <p:cNvPr id="12" name="Straight Connector 11"/>
          <p:cNvCxnSpPr/>
          <p:nvPr/>
        </p:nvCxnSpPr>
        <p:spPr>
          <a:xfrm>
            <a:off x="7955280" y="5737860"/>
            <a:ext cx="1771650" cy="0"/>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28097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mapsof.net/uploads/static-maps/Croatia_Base_Map_Alo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6324" y="4191407"/>
            <a:ext cx="2621419" cy="26214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78118"/>
            <a:ext cx="8686800" cy="1040130"/>
          </a:xfrm>
        </p:spPr>
        <p:txBody>
          <a:bodyPr/>
          <a:lstStyle/>
          <a:p>
            <a:r>
              <a:rPr lang="en-US" dirty="0" smtClean="0"/>
              <a:t>Reporting arrival</a:t>
            </a:r>
            <a:endParaRPr lang="en-US" dirty="0"/>
          </a:p>
        </p:txBody>
      </p:sp>
      <p:sp>
        <p:nvSpPr>
          <p:cNvPr id="3" name="Text Placeholder 2"/>
          <p:cNvSpPr>
            <a:spLocks noGrp="1"/>
          </p:cNvSpPr>
          <p:nvPr>
            <p:ph type="body" idx="1"/>
          </p:nvPr>
        </p:nvSpPr>
        <p:spPr>
          <a:xfrm>
            <a:off x="83820" y="1218248"/>
            <a:ext cx="8686800" cy="3718560"/>
          </a:xfrm>
        </p:spPr>
        <p:txBody>
          <a:bodyPr>
            <a:normAutofit/>
          </a:bodyPr>
          <a:lstStyle/>
          <a:p>
            <a:pPr marL="457200" indent="-457200">
              <a:buFont typeface="Arial" panose="020B0604020202020204" pitchFamily="34" charset="0"/>
              <a:buChar char="•"/>
            </a:pPr>
            <a:r>
              <a:rPr lang="en-US" dirty="0" smtClean="0"/>
              <a:t>To local Tourism Board</a:t>
            </a:r>
          </a:p>
          <a:p>
            <a:pPr marL="457200" indent="-457200">
              <a:buFont typeface="Arial" panose="020B0604020202020204" pitchFamily="34" charset="0"/>
              <a:buChar char="•"/>
            </a:pPr>
            <a:r>
              <a:rPr lang="en-US" dirty="0" smtClean="0"/>
              <a:t>Current state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67425"/>
            <a:ext cx="2971800" cy="790575"/>
          </a:xfrm>
          <a:prstGeom prst="rect">
            <a:avLst/>
          </a:prstGeom>
        </p:spPr>
      </p:pic>
      <p:sp>
        <p:nvSpPr>
          <p:cNvPr id="5" name="Rectangle 4"/>
          <p:cNvSpPr/>
          <p:nvPr/>
        </p:nvSpPr>
        <p:spPr>
          <a:xfrm>
            <a:off x="6192078" y="6211669"/>
            <a:ext cx="6096000" cy="646331"/>
          </a:xfrm>
          <a:prstGeom prst="rect">
            <a:avLst/>
          </a:prstGeom>
        </p:spPr>
        <p:txBody>
          <a:bodyPr>
            <a:spAutoFit/>
          </a:bodyPr>
          <a:lstStyle/>
          <a:p>
            <a:pPr algn="r"/>
            <a:r>
              <a:rPr lang="en-US" dirty="0"/>
              <a:t>Advanced Services Engineering</a:t>
            </a:r>
          </a:p>
          <a:p>
            <a:pPr algn="r"/>
            <a:r>
              <a:rPr lang="en-US" dirty="0"/>
              <a:t>184.742, VU, 2015S </a:t>
            </a:r>
          </a:p>
        </p:txBody>
      </p:sp>
      <p:pic>
        <p:nvPicPr>
          <p:cNvPr id="1026" name="Picture 2" descr="http://i.huffpost.com/gen/1878239/images/o-OLD-LADY-COMPUTER-faceboo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 y="2059712"/>
            <a:ext cx="4266051" cy="21316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tretch>
            <a:fillRect/>
          </a:stretch>
        </p:blipFill>
        <p:spPr>
          <a:xfrm>
            <a:off x="5947410" y="1218248"/>
            <a:ext cx="5814060" cy="3814624"/>
          </a:xfrm>
          <a:prstGeom prst="rect">
            <a:avLst/>
          </a:prstGeom>
        </p:spPr>
      </p:pic>
      <p:pic>
        <p:nvPicPr>
          <p:cNvPr id="11" name="Picture 10"/>
          <p:cNvPicPr>
            <a:picLocks noChangeAspect="1"/>
          </p:cNvPicPr>
          <p:nvPr/>
        </p:nvPicPr>
        <p:blipFill>
          <a:blip r:embed="rId7"/>
          <a:stretch>
            <a:fillRect/>
          </a:stretch>
        </p:blipFill>
        <p:spPr>
          <a:xfrm>
            <a:off x="4797743" y="2077819"/>
            <a:ext cx="5965604" cy="3779520"/>
          </a:xfrm>
          <a:prstGeom prst="rect">
            <a:avLst/>
          </a:prstGeom>
        </p:spPr>
      </p:pic>
      <p:pic>
        <p:nvPicPr>
          <p:cNvPr id="12" name="Picture 11"/>
          <p:cNvPicPr>
            <a:picLocks noChangeAspect="1"/>
          </p:cNvPicPr>
          <p:nvPr/>
        </p:nvPicPr>
        <p:blipFill>
          <a:blip r:embed="rId8"/>
          <a:stretch>
            <a:fillRect/>
          </a:stretch>
        </p:blipFill>
        <p:spPr>
          <a:xfrm>
            <a:off x="5103068" y="5976124"/>
            <a:ext cx="3359943" cy="881875"/>
          </a:xfrm>
          <a:prstGeom prst="rect">
            <a:avLst/>
          </a:prstGeom>
        </p:spPr>
      </p:pic>
      <p:sp>
        <p:nvSpPr>
          <p:cNvPr id="13" name="Oval 12"/>
          <p:cNvSpPr/>
          <p:nvPr/>
        </p:nvSpPr>
        <p:spPr>
          <a:xfrm>
            <a:off x="2697480" y="5032871"/>
            <a:ext cx="137160" cy="45719"/>
          </a:xfrm>
          <a:prstGeom prst="ellipse">
            <a:avLst/>
          </a:prstGeom>
          <a:ln>
            <a:solidFill>
              <a:schemeClr val="accent4">
                <a:lumMod val="75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605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marketplace</a:t>
            </a:r>
            <a:endParaRPr lang="en-US" dirty="0"/>
          </a:p>
        </p:txBody>
      </p:sp>
      <p:sp>
        <p:nvSpPr>
          <p:cNvPr id="3" name="Text Placeholder 2"/>
          <p:cNvSpPr>
            <a:spLocks noGrp="1"/>
          </p:cNvSpPr>
          <p:nvPr>
            <p:ph type="body" idx="1"/>
          </p:nvPr>
        </p:nvSpPr>
        <p:spPr>
          <a:xfrm>
            <a:off x="609600" y="2834640"/>
            <a:ext cx="8686800" cy="3718560"/>
          </a:xfrm>
        </p:spPr>
        <p:txBody>
          <a:bodyPr>
            <a:normAutofit/>
          </a:bodyPr>
          <a:lstStyle/>
          <a:p>
            <a:pPr marL="457200" indent="-457200">
              <a:buFont typeface="Arial" panose="020B0604020202020204" pitchFamily="34" charset="0"/>
              <a:buChar char="•"/>
            </a:pPr>
            <a:r>
              <a:rPr lang="en-US" dirty="0" smtClean="0"/>
              <a:t>AWS </a:t>
            </a:r>
            <a:r>
              <a:rPr lang="en-US" dirty="0" err="1" smtClean="0"/>
              <a:t>DynamoDB</a:t>
            </a: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smtClean="0"/>
              <a:t>Provisioning models &amp; </a:t>
            </a:r>
            <a:r>
              <a:rPr lang="en-US" dirty="0" err="1" smtClean="0"/>
              <a:t>QoD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67425"/>
            <a:ext cx="2971800" cy="790575"/>
          </a:xfrm>
          <a:prstGeom prst="rect">
            <a:avLst/>
          </a:prstGeom>
        </p:spPr>
      </p:pic>
      <p:sp>
        <p:nvSpPr>
          <p:cNvPr id="5" name="Rectangle 4"/>
          <p:cNvSpPr/>
          <p:nvPr/>
        </p:nvSpPr>
        <p:spPr>
          <a:xfrm>
            <a:off x="6192078" y="6211669"/>
            <a:ext cx="6096000" cy="646331"/>
          </a:xfrm>
          <a:prstGeom prst="rect">
            <a:avLst/>
          </a:prstGeom>
        </p:spPr>
        <p:txBody>
          <a:bodyPr>
            <a:spAutoFit/>
          </a:bodyPr>
          <a:lstStyle/>
          <a:p>
            <a:pPr algn="r"/>
            <a:r>
              <a:rPr lang="en-US" dirty="0"/>
              <a:t>Advanced Services Engineering</a:t>
            </a:r>
          </a:p>
          <a:p>
            <a:pPr algn="r"/>
            <a:r>
              <a:rPr lang="en-US" dirty="0"/>
              <a:t>184.742, VU, 2015S </a:t>
            </a:r>
          </a:p>
        </p:txBody>
      </p:sp>
    </p:spTree>
    <p:extLst>
      <p:ext uri="{BB962C8B-B14F-4D97-AF65-F5344CB8AC3E}">
        <p14:creationId xmlns:p14="http://schemas.microsoft.com/office/powerpoint/2010/main" val="32150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 </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67425"/>
            <a:ext cx="2971800" cy="790575"/>
          </a:xfrm>
          <a:prstGeom prst="rect">
            <a:avLst/>
          </a:prstGeom>
        </p:spPr>
      </p:pic>
      <p:sp>
        <p:nvSpPr>
          <p:cNvPr id="6" name="Rectangle 5"/>
          <p:cNvSpPr/>
          <p:nvPr/>
        </p:nvSpPr>
        <p:spPr>
          <a:xfrm>
            <a:off x="6192078" y="6211669"/>
            <a:ext cx="6096000" cy="646331"/>
          </a:xfrm>
          <a:prstGeom prst="rect">
            <a:avLst/>
          </a:prstGeom>
        </p:spPr>
        <p:txBody>
          <a:bodyPr>
            <a:spAutoFit/>
          </a:bodyPr>
          <a:lstStyle/>
          <a:p>
            <a:pPr algn="r"/>
            <a:r>
              <a:rPr lang="en-US" dirty="0"/>
              <a:t>Advanced Services Engineering</a:t>
            </a:r>
          </a:p>
          <a:p>
            <a:pPr algn="r"/>
            <a:r>
              <a:rPr lang="en-US" dirty="0"/>
              <a:t>184.742, VU, 2015S </a:t>
            </a:r>
          </a:p>
        </p:txBody>
      </p:sp>
    </p:spTree>
    <p:extLst>
      <p:ext uri="{BB962C8B-B14F-4D97-AF65-F5344CB8AC3E}">
        <p14:creationId xmlns:p14="http://schemas.microsoft.com/office/powerpoint/2010/main" val="382249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67425"/>
            <a:ext cx="2971800" cy="790575"/>
          </a:xfrm>
          <a:prstGeom prst="rect">
            <a:avLst/>
          </a:prstGeom>
        </p:spPr>
      </p:pic>
      <p:sp>
        <p:nvSpPr>
          <p:cNvPr id="5" name="Rectangle 4"/>
          <p:cNvSpPr/>
          <p:nvPr/>
        </p:nvSpPr>
        <p:spPr>
          <a:xfrm>
            <a:off x="6192078" y="6211669"/>
            <a:ext cx="6096000" cy="646331"/>
          </a:xfrm>
          <a:prstGeom prst="rect">
            <a:avLst/>
          </a:prstGeom>
        </p:spPr>
        <p:txBody>
          <a:bodyPr>
            <a:spAutoFit/>
          </a:bodyPr>
          <a:lstStyle/>
          <a:p>
            <a:pPr algn="r"/>
            <a:r>
              <a:rPr lang="en-US" dirty="0"/>
              <a:t>Advanced Services Engineering</a:t>
            </a:r>
          </a:p>
          <a:p>
            <a:pPr algn="r"/>
            <a:r>
              <a:rPr lang="en-US" dirty="0"/>
              <a:t>184.742, VU, 2015S </a:t>
            </a:r>
          </a:p>
        </p:txBody>
      </p:sp>
      <p:pic>
        <p:nvPicPr>
          <p:cNvPr id="102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852" y="1202634"/>
            <a:ext cx="6734917" cy="44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241852" y="199884"/>
            <a:ext cx="9372600" cy="752061"/>
          </a:xfrm>
        </p:spPr>
        <p:txBody>
          <a:bodyPr>
            <a:normAutofit/>
          </a:bodyPr>
          <a:lstStyle/>
          <a:p>
            <a:r>
              <a:rPr lang="en-US" sz="4400" dirty="0" smtClean="0"/>
              <a:t>Proposed platform</a:t>
            </a:r>
            <a:endParaRPr lang="en-US" sz="4400" dirty="0"/>
          </a:p>
        </p:txBody>
      </p:sp>
      <p:sp>
        <p:nvSpPr>
          <p:cNvPr id="8" name="Content Placeholder 2"/>
          <p:cNvSpPr txBox="1">
            <a:spLocks/>
          </p:cNvSpPr>
          <p:nvPr/>
        </p:nvSpPr>
        <p:spPr>
          <a:xfrm>
            <a:off x="7460974" y="1584324"/>
            <a:ext cx="4827104" cy="448310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SzPct val="100000"/>
              <a:buFont typeface="Arial"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1200"/>
              </a:spcBef>
              <a:buSzPct val="100000"/>
              <a:buFont typeface="Arial"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800"/>
              </a:spcBef>
              <a:buSzPct val="100000"/>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9pPr>
          </a:lstStyle>
          <a:p>
            <a:endParaRPr lang="en-US" dirty="0" smtClean="0"/>
          </a:p>
        </p:txBody>
      </p:sp>
      <p:sp>
        <p:nvSpPr>
          <p:cNvPr id="9" name="Content Placeholder 2"/>
          <p:cNvSpPr txBox="1">
            <a:spLocks/>
          </p:cNvSpPr>
          <p:nvPr/>
        </p:nvSpPr>
        <p:spPr>
          <a:xfrm>
            <a:off x="6976769" y="4001081"/>
            <a:ext cx="4820979" cy="448310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SzPct val="100000"/>
              <a:buFont typeface="Arial"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1200"/>
              </a:spcBef>
              <a:buSzPct val="100000"/>
              <a:buFont typeface="Arial"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800"/>
              </a:spcBef>
              <a:buSzPct val="100000"/>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9pPr>
          </a:lstStyle>
          <a:p>
            <a:r>
              <a:rPr lang="en-US" sz="2400" dirty="0" smtClean="0"/>
              <a:t>Different points of view:</a:t>
            </a:r>
          </a:p>
          <a:p>
            <a:pPr marL="342900" indent="-342900">
              <a:buFont typeface="Arial" panose="020B0604020202020204" pitchFamily="34" charset="0"/>
              <a:buChar char="•"/>
            </a:pPr>
            <a:r>
              <a:rPr lang="en-US" sz="2400" dirty="0" smtClean="0"/>
              <a:t>Tourist</a:t>
            </a:r>
          </a:p>
          <a:p>
            <a:pPr marL="342900" indent="-342900">
              <a:buFont typeface="Arial" panose="020B0604020202020204" pitchFamily="34" charset="0"/>
              <a:buChar char="•"/>
            </a:pPr>
            <a:r>
              <a:rPr lang="en-US" sz="2400" dirty="0" smtClean="0"/>
              <a:t>Accommodation owner</a:t>
            </a:r>
          </a:p>
          <a:p>
            <a:pPr marL="342900" indent="-342900">
              <a:buFont typeface="Arial" panose="020B0604020202020204" pitchFamily="34" charset="0"/>
              <a:buChar char="•"/>
            </a:pPr>
            <a:r>
              <a:rPr lang="en-US" sz="2400" dirty="0" smtClean="0"/>
              <a:t>Tourism board</a:t>
            </a:r>
          </a:p>
          <a:p>
            <a:pPr marL="342900" indent="-342900">
              <a:buFont typeface="Arial" panose="020B0604020202020204" pitchFamily="34" charset="0"/>
              <a:buChar char="•"/>
            </a:pPr>
            <a:r>
              <a:rPr lang="en-US" sz="2400" dirty="0" smtClean="0"/>
              <a:t>Tax administration</a:t>
            </a:r>
          </a:p>
          <a:p>
            <a:pPr marL="342900" indent="-342900">
              <a:buFont typeface="Arial" panose="020B0604020202020204" pitchFamily="34" charset="0"/>
              <a:buChar char="•"/>
            </a:pPr>
            <a:r>
              <a:rPr lang="en-US" sz="2400" dirty="0" smtClean="0"/>
              <a:t>Ministry of inner Affairs</a:t>
            </a:r>
          </a:p>
        </p:txBody>
      </p:sp>
    </p:spTree>
    <p:extLst>
      <p:ext uri="{BB962C8B-B14F-4D97-AF65-F5344CB8AC3E}">
        <p14:creationId xmlns:p14="http://schemas.microsoft.com/office/powerpoint/2010/main" val="6084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Platform services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0200" y="6067425"/>
            <a:ext cx="2971800" cy="790575"/>
          </a:xfrm>
          <a:prstGeom prst="rect">
            <a:avLst/>
          </a:prstGeom>
        </p:spPr>
      </p:pic>
      <p:sp>
        <p:nvSpPr>
          <p:cNvPr id="7" name="Rectangle 6"/>
          <p:cNvSpPr/>
          <p:nvPr/>
        </p:nvSpPr>
        <p:spPr>
          <a:xfrm>
            <a:off x="0" y="6211669"/>
            <a:ext cx="6096000" cy="646331"/>
          </a:xfrm>
          <a:prstGeom prst="rect">
            <a:avLst/>
          </a:prstGeom>
        </p:spPr>
        <p:txBody>
          <a:bodyPr>
            <a:spAutoFit/>
          </a:bodyPr>
          <a:lstStyle/>
          <a:p>
            <a:r>
              <a:rPr lang="en-US" dirty="0"/>
              <a:t>Advanced Services Engineering</a:t>
            </a:r>
          </a:p>
          <a:p>
            <a:r>
              <a:rPr lang="en-US" dirty="0"/>
              <a:t>184.742, VU, 2015S </a:t>
            </a:r>
          </a:p>
        </p:txBody>
      </p:sp>
      <p:pic>
        <p:nvPicPr>
          <p:cNvPr id="2050" name="Picture 2" descr="Servi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6132" y="1802849"/>
            <a:ext cx="6318112" cy="4138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5156" y="94870"/>
            <a:ext cx="3236844" cy="211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695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67425"/>
            <a:ext cx="2971800" cy="790575"/>
          </a:xfrm>
          <a:prstGeom prst="rect">
            <a:avLst/>
          </a:prstGeom>
        </p:spPr>
      </p:pic>
      <p:sp>
        <p:nvSpPr>
          <p:cNvPr id="5" name="Rectangle 4"/>
          <p:cNvSpPr/>
          <p:nvPr/>
        </p:nvSpPr>
        <p:spPr>
          <a:xfrm>
            <a:off x="6192078" y="6211669"/>
            <a:ext cx="6096000" cy="646331"/>
          </a:xfrm>
          <a:prstGeom prst="rect">
            <a:avLst/>
          </a:prstGeom>
        </p:spPr>
        <p:txBody>
          <a:bodyPr>
            <a:spAutoFit/>
          </a:bodyPr>
          <a:lstStyle/>
          <a:p>
            <a:pPr algn="r"/>
            <a:r>
              <a:rPr lang="en-US" dirty="0"/>
              <a:t>Advanced Services Engineering</a:t>
            </a:r>
          </a:p>
          <a:p>
            <a:pPr algn="r"/>
            <a:r>
              <a:rPr lang="en-US" dirty="0"/>
              <a:t>184.742, VU, 2015S </a:t>
            </a:r>
          </a:p>
        </p:txBody>
      </p:sp>
      <p:sp>
        <p:nvSpPr>
          <p:cNvPr id="6" name="Title 1"/>
          <p:cNvSpPr>
            <a:spLocks noGrp="1"/>
          </p:cNvSpPr>
          <p:nvPr>
            <p:ph type="title"/>
          </p:nvPr>
        </p:nvSpPr>
        <p:spPr>
          <a:xfrm>
            <a:off x="241852" y="199884"/>
            <a:ext cx="9372600" cy="752061"/>
          </a:xfrm>
        </p:spPr>
        <p:txBody>
          <a:bodyPr>
            <a:normAutofit/>
          </a:bodyPr>
          <a:lstStyle/>
          <a:p>
            <a:r>
              <a:rPr lang="en-US" sz="4400" dirty="0" smtClean="0"/>
              <a:t>Data concerns</a:t>
            </a:r>
            <a:endParaRPr lang="en-US" sz="4400" dirty="0"/>
          </a:p>
        </p:txBody>
      </p:sp>
      <p:sp>
        <p:nvSpPr>
          <p:cNvPr id="8" name="Content Placeholder 2"/>
          <p:cNvSpPr txBox="1">
            <a:spLocks/>
          </p:cNvSpPr>
          <p:nvPr/>
        </p:nvSpPr>
        <p:spPr>
          <a:xfrm>
            <a:off x="430696" y="1480524"/>
            <a:ext cx="4827104" cy="40853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SzPct val="100000"/>
              <a:buFont typeface="Arial"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1200"/>
              </a:spcBef>
              <a:buSzPct val="100000"/>
              <a:buFont typeface="Arial"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800"/>
              </a:spcBef>
              <a:buSzPct val="100000"/>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9pPr>
          </a:lstStyle>
          <a:p>
            <a:r>
              <a:rPr lang="en-US" sz="2400" dirty="0" smtClean="0"/>
              <a:t>Data from:</a:t>
            </a:r>
            <a:br>
              <a:rPr lang="en-US" sz="2400" dirty="0" smtClean="0"/>
            </a:br>
            <a:endParaRPr lang="en-US" sz="2400" dirty="0" smtClean="0"/>
          </a:p>
          <a:p>
            <a:pPr marL="342900" indent="-342900">
              <a:buFont typeface="Arial" panose="020B0604020202020204" pitchFamily="34" charset="0"/>
              <a:buChar char="•"/>
            </a:pPr>
            <a:r>
              <a:rPr lang="en-US" sz="2400" dirty="0" smtClean="0"/>
              <a:t>Sensors</a:t>
            </a:r>
            <a:br>
              <a:rPr lang="en-US" sz="2400" dirty="0" smtClean="0"/>
            </a:br>
            <a:endParaRPr lang="en-US" sz="2400" dirty="0" smtClean="0"/>
          </a:p>
          <a:p>
            <a:pPr marL="342900" indent="-342900">
              <a:buFont typeface="Arial" panose="020B0604020202020204" pitchFamily="34" charset="0"/>
              <a:buChar char="•"/>
            </a:pPr>
            <a:r>
              <a:rPr lang="en-US" sz="2400" dirty="0" smtClean="0"/>
              <a:t>Web services</a:t>
            </a:r>
          </a:p>
          <a:p>
            <a:pPr marL="342900" indent="-342900">
              <a:buFont typeface="Arial" panose="020B0604020202020204" pitchFamily="34" charset="0"/>
              <a:buChar char="•"/>
            </a:pPr>
            <a:endParaRPr lang="en-US" sz="2400" dirty="0" smtClean="0"/>
          </a:p>
        </p:txBody>
      </p:sp>
      <p:sp>
        <p:nvSpPr>
          <p:cNvPr id="9" name="Content Placeholder 2"/>
          <p:cNvSpPr txBox="1">
            <a:spLocks/>
          </p:cNvSpPr>
          <p:nvPr/>
        </p:nvSpPr>
        <p:spPr>
          <a:xfrm>
            <a:off x="3147392" y="1480524"/>
            <a:ext cx="4827104" cy="40853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SzPct val="100000"/>
              <a:buFont typeface="Arial"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1200"/>
              </a:spcBef>
              <a:buSzPct val="100000"/>
              <a:buFont typeface="Arial"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800"/>
              </a:spcBef>
              <a:buSzPct val="100000"/>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9pPr>
          </a:lstStyle>
          <a:p>
            <a:r>
              <a:rPr lang="en-US" sz="2400" dirty="0" smtClean="0"/>
              <a:t>Must:</a:t>
            </a:r>
            <a:br>
              <a:rPr lang="en-US" sz="2400" dirty="0" smtClean="0"/>
            </a:br>
            <a:endParaRPr lang="en-US" sz="2400" dirty="0" smtClean="0"/>
          </a:p>
          <a:p>
            <a:pPr marL="342900" indent="-342900">
              <a:buFont typeface="Arial" panose="020B0604020202020204" pitchFamily="34" charset="0"/>
              <a:buChar char="•"/>
            </a:pPr>
            <a:r>
              <a:rPr lang="en-US" sz="2400" dirty="0" smtClean="0"/>
              <a:t>Reporting arrival</a:t>
            </a:r>
          </a:p>
          <a:p>
            <a:pPr marL="800100" lvl="1" indent="-342900">
              <a:buFont typeface="Arial" panose="020B0604020202020204" pitchFamily="34" charset="0"/>
              <a:buChar char="•"/>
            </a:pPr>
            <a:r>
              <a:rPr lang="en-US" sz="1600" dirty="0" smtClean="0"/>
              <a:t>Tourist board</a:t>
            </a:r>
          </a:p>
          <a:p>
            <a:pPr marL="800100" lvl="1" indent="-342900">
              <a:buFont typeface="Arial" panose="020B0604020202020204" pitchFamily="34" charset="0"/>
              <a:buChar char="•"/>
            </a:pPr>
            <a:r>
              <a:rPr lang="en-US" sz="1600" dirty="0" smtClean="0"/>
              <a:t>Ministry of IA</a:t>
            </a:r>
            <a:br>
              <a:rPr lang="en-US" sz="1600" dirty="0" smtClean="0"/>
            </a:br>
            <a:endParaRPr lang="en-US" sz="1600" dirty="0" smtClean="0"/>
          </a:p>
          <a:p>
            <a:pPr marL="342900" indent="-342900">
              <a:buFont typeface="Arial" panose="020B0604020202020204" pitchFamily="34" charset="0"/>
              <a:buChar char="•"/>
            </a:pPr>
            <a:r>
              <a:rPr lang="en-US" sz="2400" dirty="0" smtClean="0"/>
              <a:t>Reporting income</a:t>
            </a:r>
          </a:p>
          <a:p>
            <a:pPr marL="800100" lvl="1" indent="-342900">
              <a:buFont typeface="Arial" panose="020B0604020202020204" pitchFamily="34" charset="0"/>
              <a:buChar char="•"/>
            </a:pPr>
            <a:r>
              <a:rPr lang="en-US" sz="1600" dirty="0" smtClean="0"/>
              <a:t>Tax administration</a:t>
            </a:r>
          </a:p>
          <a:p>
            <a:pPr lvl="1"/>
            <a:endParaRPr lang="en-US" sz="1600" dirty="0" smtClean="0"/>
          </a:p>
          <a:p>
            <a:pPr lvl="1"/>
            <a:r>
              <a:rPr lang="en-US" sz="1600" dirty="0" smtClean="0"/>
              <a:t>          PRIVACY</a:t>
            </a:r>
          </a:p>
          <a:p>
            <a:pPr lvl="1"/>
            <a:r>
              <a:rPr lang="en-US" sz="1600" dirty="0" smtClean="0"/>
              <a:t>RUDIMENTARY DATA</a:t>
            </a:r>
          </a:p>
        </p:txBody>
      </p:sp>
      <p:sp>
        <p:nvSpPr>
          <p:cNvPr id="2" name="Right Brace 1"/>
          <p:cNvSpPr/>
          <p:nvPr/>
        </p:nvSpPr>
        <p:spPr>
          <a:xfrm rot="5400000">
            <a:off x="4396408" y="2965178"/>
            <a:ext cx="248480" cy="27465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Content Placeholder 2"/>
          <p:cNvSpPr txBox="1">
            <a:spLocks/>
          </p:cNvSpPr>
          <p:nvPr/>
        </p:nvSpPr>
        <p:spPr>
          <a:xfrm>
            <a:off x="6601240" y="1480523"/>
            <a:ext cx="4827104" cy="40853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SzPct val="100000"/>
              <a:buFont typeface="Arial"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1200"/>
              </a:spcBef>
              <a:buSzPct val="100000"/>
              <a:buFont typeface="Arial"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800"/>
              </a:spcBef>
              <a:buSzPct val="100000"/>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9pPr>
          </a:lstStyle>
          <a:p>
            <a:r>
              <a:rPr lang="en-US" sz="2400" dirty="0" smtClean="0"/>
              <a:t>More data?</a:t>
            </a:r>
            <a:br>
              <a:rPr lang="en-US" sz="2400" dirty="0" smtClean="0"/>
            </a:br>
            <a:endParaRPr lang="en-US" sz="2400" dirty="0" smtClean="0"/>
          </a:p>
          <a:p>
            <a:pPr marL="342900" indent="-342900">
              <a:buFont typeface="Arial" panose="020B0604020202020204" pitchFamily="34" charset="0"/>
              <a:buChar char="•"/>
            </a:pPr>
            <a:r>
              <a:rPr lang="en-US" sz="2400" dirty="0" smtClean="0"/>
              <a:t>Basics without ID</a:t>
            </a:r>
            <a:br>
              <a:rPr lang="en-US" sz="2400" dirty="0" smtClean="0"/>
            </a:br>
            <a:endParaRPr lang="en-US" sz="2400" dirty="0" smtClean="0"/>
          </a:p>
          <a:p>
            <a:pPr marL="342900" indent="-342900">
              <a:buFont typeface="Arial" panose="020B0604020202020204" pitchFamily="34" charset="0"/>
              <a:buChar char="•"/>
            </a:pPr>
            <a:r>
              <a:rPr lang="en-US" sz="2400" dirty="0" smtClean="0"/>
              <a:t>Behavioral data</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Browsing habits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Feedback data</a:t>
            </a:r>
          </a:p>
          <a:p>
            <a:pPr marL="342900" indent="-342900">
              <a:buFont typeface="Arial" panose="020B0604020202020204" pitchFamily="34" charset="0"/>
              <a:buChar char="•"/>
            </a:pPr>
            <a:endParaRPr lang="en-US" sz="2400" dirty="0" smtClean="0"/>
          </a:p>
        </p:txBody>
      </p:sp>
    </p:spTree>
    <p:extLst>
      <p:ext uri="{BB962C8B-B14F-4D97-AF65-F5344CB8AC3E}">
        <p14:creationId xmlns:p14="http://schemas.microsoft.com/office/powerpoint/2010/main" val="381941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67425"/>
            <a:ext cx="2971800" cy="790575"/>
          </a:xfrm>
          <a:prstGeom prst="rect">
            <a:avLst/>
          </a:prstGeom>
        </p:spPr>
      </p:pic>
      <p:sp>
        <p:nvSpPr>
          <p:cNvPr id="5" name="Rectangle 4"/>
          <p:cNvSpPr/>
          <p:nvPr/>
        </p:nvSpPr>
        <p:spPr>
          <a:xfrm>
            <a:off x="6192078" y="6211669"/>
            <a:ext cx="6096000" cy="646331"/>
          </a:xfrm>
          <a:prstGeom prst="rect">
            <a:avLst/>
          </a:prstGeom>
        </p:spPr>
        <p:txBody>
          <a:bodyPr>
            <a:spAutoFit/>
          </a:bodyPr>
          <a:lstStyle/>
          <a:p>
            <a:pPr algn="r"/>
            <a:r>
              <a:rPr lang="en-US" dirty="0"/>
              <a:t>Advanced Services Engineering</a:t>
            </a:r>
          </a:p>
          <a:p>
            <a:pPr algn="r"/>
            <a:r>
              <a:rPr lang="en-US" dirty="0"/>
              <a:t>184.742, VU, 2015S </a:t>
            </a:r>
          </a:p>
        </p:txBody>
      </p:sp>
      <p:sp>
        <p:nvSpPr>
          <p:cNvPr id="6" name="Title 1"/>
          <p:cNvSpPr>
            <a:spLocks noGrp="1"/>
          </p:cNvSpPr>
          <p:nvPr>
            <p:ph type="title"/>
          </p:nvPr>
        </p:nvSpPr>
        <p:spPr>
          <a:xfrm>
            <a:off x="241852" y="199884"/>
            <a:ext cx="9372600" cy="752061"/>
          </a:xfrm>
        </p:spPr>
        <p:txBody>
          <a:bodyPr>
            <a:normAutofit/>
          </a:bodyPr>
          <a:lstStyle/>
          <a:p>
            <a:r>
              <a:rPr lang="en-US" sz="4400" dirty="0" smtClean="0"/>
              <a:t>Data concerns</a:t>
            </a:r>
            <a:endParaRPr lang="en-US" sz="4400" dirty="0"/>
          </a:p>
        </p:txBody>
      </p:sp>
      <p:sp>
        <p:nvSpPr>
          <p:cNvPr id="8" name="Content Placeholder 2"/>
          <p:cNvSpPr txBox="1">
            <a:spLocks/>
          </p:cNvSpPr>
          <p:nvPr/>
        </p:nvSpPr>
        <p:spPr>
          <a:xfrm>
            <a:off x="430696" y="1480524"/>
            <a:ext cx="4827104" cy="40853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SzPct val="100000"/>
              <a:buFont typeface="Arial"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1200"/>
              </a:spcBef>
              <a:buSzPct val="100000"/>
              <a:buFont typeface="Arial"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800"/>
              </a:spcBef>
              <a:buSzPct val="100000"/>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9pPr>
          </a:lstStyle>
          <a:p>
            <a:r>
              <a:rPr lang="en-US" sz="2400" dirty="0" smtClean="0"/>
              <a:t>Interested parties:</a:t>
            </a:r>
            <a:br>
              <a:rPr lang="en-US" sz="2400" dirty="0" smtClean="0"/>
            </a:br>
            <a:endParaRPr lang="en-US" sz="2400" dirty="0" smtClean="0"/>
          </a:p>
          <a:p>
            <a:pPr marL="342900" indent="-342900">
              <a:buFont typeface="Arial" panose="020B0604020202020204" pitchFamily="34" charset="0"/>
              <a:buChar char="•"/>
            </a:pPr>
            <a:r>
              <a:rPr lang="en-US" sz="2400" dirty="0" smtClean="0"/>
              <a:t>Tourism boards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Countries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Accommodation</a:t>
            </a:r>
            <a:br>
              <a:rPr lang="en-US" sz="2400" dirty="0" smtClean="0"/>
            </a:br>
            <a:r>
              <a:rPr lang="en-US" sz="2400" dirty="0" smtClean="0"/>
              <a:t> owners</a:t>
            </a:r>
            <a:br>
              <a:rPr lang="en-US" sz="2400" dirty="0" smtClean="0"/>
            </a:br>
            <a:endParaRPr lang="en-US" sz="2400" dirty="0" smtClean="0"/>
          </a:p>
          <a:p>
            <a:pPr marL="342900" indent="-342900">
              <a:buFont typeface="Arial" panose="020B0604020202020204" pitchFamily="34" charset="0"/>
              <a:buChar char="•"/>
            </a:pPr>
            <a:endParaRPr lang="en-US" sz="2400" dirty="0" smtClean="0"/>
          </a:p>
        </p:txBody>
      </p:sp>
      <p:sp>
        <p:nvSpPr>
          <p:cNvPr id="7" name="Content Placeholder 2"/>
          <p:cNvSpPr txBox="1">
            <a:spLocks/>
          </p:cNvSpPr>
          <p:nvPr/>
        </p:nvSpPr>
        <p:spPr>
          <a:xfrm>
            <a:off x="3236845" y="1480524"/>
            <a:ext cx="4827104" cy="40853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SzPct val="100000"/>
              <a:buFont typeface="Arial"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1200"/>
              </a:spcBef>
              <a:buSzPct val="100000"/>
              <a:buFont typeface="Arial"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800"/>
              </a:spcBef>
              <a:buSzPct val="100000"/>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9pPr>
          </a:lstStyle>
          <a:p>
            <a:r>
              <a:rPr lang="en-US" sz="2400" dirty="0" smtClean="0"/>
              <a:t>Provisioning:</a:t>
            </a:r>
            <a:br>
              <a:rPr lang="en-US" sz="2400" dirty="0" smtClean="0"/>
            </a:br>
            <a:endParaRPr lang="en-US" sz="2400" dirty="0" smtClean="0"/>
          </a:p>
          <a:p>
            <a:pPr marL="342900" indent="-342900">
              <a:buFont typeface="Arial" panose="020B0604020202020204" pitchFamily="34" charset="0"/>
              <a:buChar char="•"/>
            </a:pPr>
            <a:r>
              <a:rPr lang="en-US" sz="2400" dirty="0" err="1" smtClean="0"/>
              <a:t>QoD</a:t>
            </a:r>
            <a:r>
              <a:rPr lang="en-US" sz="1600" dirty="0" smtClean="0"/>
              <a:t/>
            </a:r>
            <a:br>
              <a:rPr lang="en-US" sz="1600" dirty="0" smtClean="0"/>
            </a:br>
            <a:endParaRPr lang="en-US" sz="1600" dirty="0" smtClean="0"/>
          </a:p>
          <a:p>
            <a:pPr marL="342900" indent="-342900">
              <a:buFont typeface="Arial" panose="020B0604020202020204" pitchFamily="34" charset="0"/>
              <a:buChar char="•"/>
            </a:pPr>
            <a:r>
              <a:rPr lang="en-US" sz="2400" dirty="0" smtClean="0"/>
              <a:t>Granularity</a:t>
            </a:r>
          </a:p>
          <a:p>
            <a:pPr marL="342900" indent="-342900">
              <a:buFont typeface="Arial" panose="020B0604020202020204" pitchFamily="34" charset="0"/>
              <a:buChar char="•"/>
            </a:pPr>
            <a:endParaRPr lang="en-US" sz="2400" dirty="0"/>
          </a:p>
        </p:txBody>
      </p:sp>
      <p:sp>
        <p:nvSpPr>
          <p:cNvPr id="9" name="Content Placeholder 2"/>
          <p:cNvSpPr txBox="1">
            <a:spLocks/>
          </p:cNvSpPr>
          <p:nvPr/>
        </p:nvSpPr>
        <p:spPr>
          <a:xfrm>
            <a:off x="5650397" y="1480523"/>
            <a:ext cx="4827104" cy="40853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SzPct val="100000"/>
              <a:buFont typeface="Arial"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1200"/>
              </a:spcBef>
              <a:buSzPct val="100000"/>
              <a:buFont typeface="Arial"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800"/>
              </a:spcBef>
              <a:buSzPct val="100000"/>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9pPr>
          </a:lstStyle>
          <a:p>
            <a:r>
              <a:rPr lang="en-US" sz="2400" dirty="0" smtClean="0"/>
              <a:t>REST API</a:t>
            </a:r>
            <a:br>
              <a:rPr lang="en-US" sz="2400" dirty="0" smtClean="0"/>
            </a:br>
            <a:endParaRPr lang="en-US" sz="2400" dirty="0" smtClean="0"/>
          </a:p>
          <a:p>
            <a:pPr marL="342900" indent="-342900">
              <a:buFont typeface="Arial" panose="020B0604020202020204" pitchFamily="34" charset="0"/>
              <a:buChar char="•"/>
            </a:pPr>
            <a:endParaRPr lang="en-US" sz="2400" dirty="0" smtClean="0"/>
          </a:p>
        </p:txBody>
      </p:sp>
    </p:spTree>
    <p:extLst>
      <p:ext uri="{BB962C8B-B14F-4D97-AF65-F5344CB8AC3E}">
        <p14:creationId xmlns:p14="http://schemas.microsoft.com/office/powerpoint/2010/main" val="406418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0200" y="6067425"/>
            <a:ext cx="2971800" cy="790575"/>
          </a:xfrm>
          <a:prstGeom prst="rect">
            <a:avLst/>
          </a:prstGeom>
        </p:spPr>
      </p:pic>
      <p:sp>
        <p:nvSpPr>
          <p:cNvPr id="8" name="Rectangle 7"/>
          <p:cNvSpPr/>
          <p:nvPr/>
        </p:nvSpPr>
        <p:spPr>
          <a:xfrm>
            <a:off x="0" y="6211669"/>
            <a:ext cx="6096000" cy="646331"/>
          </a:xfrm>
          <a:prstGeom prst="rect">
            <a:avLst/>
          </a:prstGeom>
        </p:spPr>
        <p:txBody>
          <a:bodyPr>
            <a:spAutoFit/>
          </a:bodyPr>
          <a:lstStyle/>
          <a:p>
            <a:r>
              <a:rPr lang="en-US" dirty="0"/>
              <a:t>Advanced Services Engineering</a:t>
            </a:r>
          </a:p>
          <a:p>
            <a:r>
              <a:rPr lang="en-US" dirty="0"/>
              <a:t>184.742, VU, 2015S </a:t>
            </a:r>
          </a:p>
        </p:txBody>
      </p:sp>
      <p:pic>
        <p:nvPicPr>
          <p:cNvPr id="3074" name="Picture 2" descr="IoT state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960" y="1250813"/>
            <a:ext cx="9418320" cy="459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a:xfrm>
            <a:off x="7250706" y="280061"/>
            <a:ext cx="9372600" cy="75206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400" kern="1200" cap="all" baseline="0">
                <a:solidFill>
                  <a:schemeClr val="accent1"/>
                </a:solidFill>
                <a:latin typeface="+mj-lt"/>
                <a:ea typeface="+mj-ea"/>
                <a:cs typeface="+mj-cs"/>
              </a:defRPr>
            </a:lvl1pPr>
          </a:lstStyle>
          <a:p>
            <a:r>
              <a:rPr lang="en-US" dirty="0" smtClean="0"/>
              <a:t>SEQUENCE DIAGRAM</a:t>
            </a:r>
            <a:endParaRPr lang="en-US" dirty="0"/>
          </a:p>
        </p:txBody>
      </p:sp>
    </p:spTree>
    <p:extLst>
      <p:ext uri="{BB962C8B-B14F-4D97-AF65-F5344CB8AC3E}">
        <p14:creationId xmlns:p14="http://schemas.microsoft.com/office/powerpoint/2010/main" val="401983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67425"/>
            <a:ext cx="2971800" cy="790575"/>
          </a:xfrm>
          <a:prstGeom prst="rect">
            <a:avLst/>
          </a:prstGeom>
        </p:spPr>
      </p:pic>
      <p:sp>
        <p:nvSpPr>
          <p:cNvPr id="5" name="Rectangle 4"/>
          <p:cNvSpPr/>
          <p:nvPr/>
        </p:nvSpPr>
        <p:spPr>
          <a:xfrm>
            <a:off x="6192078" y="6211669"/>
            <a:ext cx="6096000" cy="646331"/>
          </a:xfrm>
          <a:prstGeom prst="rect">
            <a:avLst/>
          </a:prstGeom>
        </p:spPr>
        <p:txBody>
          <a:bodyPr>
            <a:spAutoFit/>
          </a:bodyPr>
          <a:lstStyle/>
          <a:p>
            <a:pPr algn="r"/>
            <a:r>
              <a:rPr lang="en-US" dirty="0"/>
              <a:t>Advanced Services Engineering</a:t>
            </a:r>
          </a:p>
          <a:p>
            <a:pPr algn="r"/>
            <a:r>
              <a:rPr lang="en-US" dirty="0"/>
              <a:t>184.742, VU, 2015S </a:t>
            </a:r>
          </a:p>
        </p:txBody>
      </p:sp>
      <p:sp>
        <p:nvSpPr>
          <p:cNvPr id="6" name="Title 1"/>
          <p:cNvSpPr>
            <a:spLocks noGrp="1"/>
          </p:cNvSpPr>
          <p:nvPr>
            <p:ph type="title"/>
          </p:nvPr>
        </p:nvSpPr>
        <p:spPr>
          <a:xfrm>
            <a:off x="241852" y="199884"/>
            <a:ext cx="9372600" cy="752061"/>
          </a:xfrm>
        </p:spPr>
        <p:txBody>
          <a:bodyPr>
            <a:normAutofit/>
          </a:bodyPr>
          <a:lstStyle/>
          <a:p>
            <a:r>
              <a:rPr lang="en-US" sz="4400" dirty="0" smtClean="0"/>
              <a:t>IMPLEMENTATION</a:t>
            </a:r>
            <a:endParaRPr lang="en-US" sz="4400" dirty="0"/>
          </a:p>
        </p:txBody>
      </p:sp>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852" y="1202634"/>
            <a:ext cx="6734917" cy="44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2136914" y="3478696"/>
            <a:ext cx="4055164" cy="1302026"/>
          </a:xfrm>
          <a:prstGeom prst="ellipse">
            <a:avLst/>
          </a:prstGeom>
          <a:solidFill>
            <a:srgbClr val="1BDCFF">
              <a:alpha val="2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236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Text Placeholder 2"/>
          <p:cNvSpPr>
            <a:spLocks noGrp="1"/>
          </p:cNvSpPr>
          <p:nvPr>
            <p:ph type="body" idx="1"/>
          </p:nvPr>
        </p:nvSpPr>
        <p:spPr>
          <a:xfrm>
            <a:off x="609600" y="2834640"/>
            <a:ext cx="8686800" cy="3703320"/>
          </a:xfrm>
        </p:spPr>
        <p:txBody>
          <a:bodyPr>
            <a:normAutofit/>
          </a:bodyPr>
          <a:lstStyle/>
          <a:p>
            <a:pPr marL="457200" indent="-457200">
              <a:buFont typeface="Arial" panose="020B0604020202020204" pitchFamily="34" charset="0"/>
              <a:buChar char="•"/>
            </a:pPr>
            <a:r>
              <a:rPr lang="en-US" dirty="0" smtClean="0"/>
              <a:t>PHP (frontend + backend)</a:t>
            </a:r>
          </a:p>
          <a:p>
            <a:pPr marL="457200" indent="-457200">
              <a:buFont typeface="Arial" panose="020B0604020202020204" pitchFamily="34" charset="0"/>
              <a:buChar char="•"/>
            </a:pPr>
            <a:r>
              <a:rPr lang="en-US" dirty="0" smtClean="0"/>
              <a:t>JAVA(interaction with other services)</a:t>
            </a:r>
          </a:p>
          <a:p>
            <a:pPr marL="457200" indent="-457200">
              <a:buFont typeface="Arial" panose="020B0604020202020204" pitchFamily="34" charset="0"/>
              <a:buChar char="•"/>
            </a:pPr>
            <a:r>
              <a:rPr lang="en-US" dirty="0" smtClean="0"/>
              <a:t>BOOTSTRAP</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smtClean="0"/>
              <a:t>Example of Croatia</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Online at </a:t>
            </a:r>
            <a:r>
              <a:rPr lang="en-US" dirty="0">
                <a:hlinkClick r:id="rId3"/>
              </a:rPr>
              <a:t>http://188.166.27.247/touristigo/index</a:t>
            </a:r>
            <a:r>
              <a:rPr lang="en-US" dirty="0" smtClean="0">
                <a:hlinkClick r:id="rId3"/>
              </a:rPr>
              <a:t>/</a:t>
            </a:r>
            <a:endParaRPr lang="en-US" dirty="0" smtClean="0"/>
          </a:p>
          <a:p>
            <a:pPr marL="914400" lvl="1" indent="-457200">
              <a:buFont typeface="Arial" panose="020B0604020202020204" pitchFamily="34" charset="0"/>
              <a:buChar char="•"/>
            </a:pPr>
            <a:r>
              <a:rPr lang="en-US" dirty="0" smtClean="0"/>
              <a:t>Wont stay there too long </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67425"/>
            <a:ext cx="2971800" cy="790575"/>
          </a:xfrm>
          <a:prstGeom prst="rect">
            <a:avLst/>
          </a:prstGeom>
        </p:spPr>
      </p:pic>
      <p:sp>
        <p:nvSpPr>
          <p:cNvPr id="5" name="Rectangle 4"/>
          <p:cNvSpPr/>
          <p:nvPr/>
        </p:nvSpPr>
        <p:spPr>
          <a:xfrm>
            <a:off x="6192078" y="6211669"/>
            <a:ext cx="6096000" cy="646331"/>
          </a:xfrm>
          <a:prstGeom prst="rect">
            <a:avLst/>
          </a:prstGeom>
        </p:spPr>
        <p:txBody>
          <a:bodyPr>
            <a:spAutoFit/>
          </a:bodyPr>
          <a:lstStyle/>
          <a:p>
            <a:pPr algn="r"/>
            <a:r>
              <a:rPr lang="en-US" dirty="0"/>
              <a:t>Advanced Services Engineering</a:t>
            </a:r>
          </a:p>
          <a:p>
            <a:pPr algn="r"/>
            <a:r>
              <a:rPr lang="en-US" dirty="0"/>
              <a:t>184.742, VU, 2015S </a:t>
            </a:r>
          </a:p>
        </p:txBody>
      </p:sp>
    </p:spTree>
    <p:extLst>
      <p:ext uri="{BB962C8B-B14F-4D97-AF65-F5344CB8AC3E}">
        <p14:creationId xmlns:p14="http://schemas.microsoft.com/office/powerpoint/2010/main" val="28267496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Tourist’s arrival</a:t>
            </a:r>
            <a:endParaRPr lang="en-US" dirty="0"/>
          </a:p>
        </p:txBody>
      </p:sp>
      <p:sp>
        <p:nvSpPr>
          <p:cNvPr id="3" name="Text Placeholder 2"/>
          <p:cNvSpPr>
            <a:spLocks noGrp="1"/>
          </p:cNvSpPr>
          <p:nvPr>
            <p:ph type="body" idx="1"/>
          </p:nvPr>
        </p:nvSpPr>
        <p:spPr>
          <a:xfrm>
            <a:off x="609600" y="2834640"/>
            <a:ext cx="8686800" cy="3718560"/>
          </a:xfrm>
        </p:spPr>
        <p:txBody>
          <a:bodyPr>
            <a:normAutofit/>
          </a:bodyPr>
          <a:lstStyle/>
          <a:p>
            <a:pPr marL="457200" indent="-457200">
              <a:buFont typeface="Arial" panose="020B0604020202020204" pitchFamily="34" charset="0"/>
              <a:buChar char="•"/>
            </a:pPr>
            <a:r>
              <a:rPr lang="en-US" dirty="0" smtClean="0"/>
              <a:t>Tourist identifies itself at arrival by one of the methods</a:t>
            </a:r>
          </a:p>
          <a:p>
            <a:pPr marL="457200" indent="-457200">
              <a:buFont typeface="Arial" panose="020B0604020202020204" pitchFamily="34" charset="0"/>
              <a:buChar char="•"/>
            </a:pPr>
            <a:r>
              <a:rPr lang="en-US" dirty="0" smtClean="0"/>
              <a:t>Amazon Mechanical Turk Worker </a:t>
            </a:r>
            <a:r>
              <a:rPr lang="en-US" dirty="0"/>
              <a:t> </a:t>
            </a:r>
            <a:r>
              <a:rPr lang="en-US" dirty="0" smtClean="0"/>
              <a:t>confirms his arrival</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err="1" smtClean="0"/>
              <a:t>mTurk</a:t>
            </a:r>
            <a:r>
              <a:rPr lang="en-US" dirty="0" smtClean="0"/>
              <a:t> SDK, “ant survey”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67425"/>
            <a:ext cx="2971800" cy="790575"/>
          </a:xfrm>
          <a:prstGeom prst="rect">
            <a:avLst/>
          </a:prstGeom>
        </p:spPr>
      </p:pic>
      <p:sp>
        <p:nvSpPr>
          <p:cNvPr id="5" name="Rectangle 4"/>
          <p:cNvSpPr/>
          <p:nvPr/>
        </p:nvSpPr>
        <p:spPr>
          <a:xfrm>
            <a:off x="6192078" y="6211669"/>
            <a:ext cx="6096000" cy="646331"/>
          </a:xfrm>
          <a:prstGeom prst="rect">
            <a:avLst/>
          </a:prstGeom>
        </p:spPr>
        <p:txBody>
          <a:bodyPr>
            <a:spAutoFit/>
          </a:bodyPr>
          <a:lstStyle/>
          <a:p>
            <a:pPr algn="r"/>
            <a:r>
              <a:rPr lang="en-US" dirty="0"/>
              <a:t>Advanced Services Engineering</a:t>
            </a:r>
          </a:p>
          <a:p>
            <a:pPr algn="r"/>
            <a:r>
              <a:rPr lang="en-US" dirty="0"/>
              <a:t>184.742, VU, 2015S </a:t>
            </a:r>
          </a:p>
        </p:txBody>
      </p:sp>
    </p:spTree>
    <p:extLst>
      <p:ext uri="{BB962C8B-B14F-4D97-AF65-F5344CB8AC3E}">
        <p14:creationId xmlns:p14="http://schemas.microsoft.com/office/powerpoint/2010/main" val="25400674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ireframe Building 16x9">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1EF0E57-12D2-4B54-A790-AA6D167593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wireframe building presentation (widescreen)</Template>
  <TotalTime>0</TotalTime>
  <Words>330</Words>
  <Application>Microsoft Office PowerPoint</Application>
  <PresentationFormat>Widescreen</PresentationFormat>
  <Paragraphs>124</Paragraphs>
  <Slides>14</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Wireframe Building 16x9</vt:lpstr>
      <vt:lpstr>IoT Approach to Accommodation &amp; Booking Related Web Services </vt:lpstr>
      <vt:lpstr>Proposed platform</vt:lpstr>
      <vt:lpstr>Platform services</vt:lpstr>
      <vt:lpstr>Data concerns</vt:lpstr>
      <vt:lpstr>Data concerns</vt:lpstr>
      <vt:lpstr>PowerPoint Presentation</vt:lpstr>
      <vt:lpstr>IMPLEMENTATION</vt:lpstr>
      <vt:lpstr>Implementation</vt:lpstr>
      <vt:lpstr>Tourist’s arrival</vt:lpstr>
      <vt:lpstr>Reporting arrival</vt:lpstr>
      <vt:lpstr>Reporting arrival</vt:lpstr>
      <vt:lpstr>Reporting arrival</vt:lpstr>
      <vt:lpstr>Data marketplace</vt:lpstr>
      <vt:lpstr>THANK YOU !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2015-05-07T20:57:29Z</dcterms:created>
  <dcterms:modified xsi:type="dcterms:W3CDTF">2015-06-26T10:00:52Z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TC030310279991</vt:lpwstr>
  </property>
</Properties>
</file>