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  <p:sldMasterId id="2147483649" r:id="rId2"/>
  </p:sldMasterIdLst>
  <p:notesMasterIdLst>
    <p:notesMasterId r:id="rId11"/>
  </p:notesMasterIdLst>
  <p:sldIdLst>
    <p:sldId id="731" r:id="rId3"/>
    <p:sldId id="863" r:id="rId4"/>
    <p:sldId id="864" r:id="rId5"/>
    <p:sldId id="865" r:id="rId6"/>
    <p:sldId id="867" r:id="rId7"/>
    <p:sldId id="871" r:id="rId8"/>
    <p:sldId id="869" r:id="rId9"/>
    <p:sldId id="870" r:id="rId10"/>
  </p:sldIdLst>
  <p:sldSz cx="9144000" cy="6858000" type="screen4x3"/>
  <p:notesSz cx="6858000" cy="9144000"/>
  <p:defaultTextStyle>
    <a:defPPr>
      <a:defRPr lang="en-GB"/>
    </a:defPPr>
    <a:lvl1pPr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+mn-ea"/>
        <a:cs typeface="+mn-cs"/>
      </a:defRPr>
    </a:lvl1pPr>
    <a:lvl2pPr marL="742950" indent="-28575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+mn-ea"/>
        <a:cs typeface="+mn-cs"/>
      </a:defRPr>
    </a:lvl2pPr>
    <a:lvl3pPr marL="1143000" indent="-22860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+mn-ea"/>
        <a:cs typeface="+mn-cs"/>
      </a:defRPr>
    </a:lvl3pPr>
    <a:lvl4pPr marL="1600200" indent="-22860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+mn-ea"/>
        <a:cs typeface="+mn-cs"/>
      </a:defRPr>
    </a:lvl4pPr>
    <a:lvl5pPr marL="2057400" indent="-22860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05" autoAdjust="0"/>
    <p:restoredTop sz="82293" autoAdjust="0"/>
  </p:normalViewPr>
  <p:slideViewPr>
    <p:cSldViewPr>
      <p:cViewPr varScale="1">
        <p:scale>
          <a:sx n="56" d="100"/>
          <a:sy n="56" d="100"/>
        </p:scale>
        <p:origin x="-1776" y="-9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AutoShape 1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de-AT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2970213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1pPr>
          </a:lstStyle>
          <a:p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3884613" y="0"/>
            <a:ext cx="2970212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1pPr>
          </a:lstStyle>
          <a:p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0413" cy="34274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sp>
      <p:sp>
        <p:nvSpPr>
          <p:cNvPr id="4101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4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de-DE" smtClean="0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0" y="8685213"/>
            <a:ext cx="2970213" cy="4556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1pPr>
          </a:lstStyle>
          <a:p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884613" y="8685213"/>
            <a:ext cx="2970212" cy="4556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1pPr>
          </a:lstStyle>
          <a:p>
            <a:fld id="{D9972EA6-DECA-441C-B01B-0D76344E2AC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331531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ECAA9B58-2C9A-4653-9E2E-43CE59CA75FC}" type="slidenum">
              <a:rPr lang="en-US"/>
              <a:pPr/>
              <a:t>1</a:t>
            </a:fld>
            <a:endParaRPr lang="en-US"/>
          </a:p>
        </p:txBody>
      </p:sp>
      <p:sp>
        <p:nvSpPr>
          <p:cNvPr id="921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854075" y="744538"/>
            <a:ext cx="4960938" cy="37226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66909" y="4715153"/>
            <a:ext cx="5335270" cy="4466987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570554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Ratio</a:t>
            </a:r>
            <a:r>
              <a:rPr lang="en-US" baseline="0" dirty="0" smtClean="0"/>
              <a:t> of crime rate is increasing day by day. Automated systems get data every milliseconds. In this presentation we evaluated the open data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D9972EA6-DECA-441C-B01B-0D76344E2AC6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6417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D9972EA6-DECA-441C-B01B-0D76344E2AC6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65971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ECAA9B58-2C9A-4653-9E2E-43CE59CA75FC}" type="slidenum">
              <a:rPr lang="en-US"/>
              <a:pPr/>
              <a:t>7</a:t>
            </a:fld>
            <a:endParaRPr lang="en-US"/>
          </a:p>
        </p:txBody>
      </p:sp>
      <p:sp>
        <p:nvSpPr>
          <p:cNvPr id="921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854075" y="744538"/>
            <a:ext cx="4960938" cy="37226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66909" y="4715153"/>
            <a:ext cx="5335270" cy="4466987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520609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ECAA9B58-2C9A-4653-9E2E-43CE59CA75FC}" type="slidenum">
              <a:rPr lang="en-US"/>
              <a:pPr/>
              <a:t>8</a:t>
            </a:fld>
            <a:endParaRPr lang="en-US"/>
          </a:p>
        </p:txBody>
      </p:sp>
      <p:sp>
        <p:nvSpPr>
          <p:cNvPr id="921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854075" y="744538"/>
            <a:ext cx="4960938" cy="37226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66909" y="4715153"/>
            <a:ext cx="5335270" cy="4466987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989580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de-A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de-AT"/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PCS Meeting/Sept/Truong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BCE9B04A-8234-45B3-AFD1-4973DB6EB27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A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AT"/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PCS Meeting/Sept/Truong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5225C6F5-A237-42FF-9483-29E91396252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37338" y="228600"/>
            <a:ext cx="2058987" cy="54927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de-A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027738" cy="54927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AT"/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PCS Meeting/Sept/Truong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FBBBD0C5-987B-42DF-BA35-0455247639E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130425"/>
            <a:ext cx="7770813" cy="14684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de-AT"/>
          </a:p>
        </p:txBody>
      </p:sp>
      <p:sp>
        <p:nvSpPr>
          <p:cNvPr id="3" name="Footer Placeholder 2"/>
          <p:cNvSpPr>
            <a:spLocks noGrp="1"/>
          </p:cNvSpPr>
          <p:nvPr>
            <p:ph type="ftr" idx="10"/>
          </p:nvPr>
        </p:nvSpPr>
        <p:spPr>
          <a:xfrm>
            <a:off x="468313" y="6237288"/>
            <a:ext cx="2894012" cy="474662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PCS Meeting/Sept/Truong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1"/>
          </p:nvPr>
        </p:nvSpPr>
        <p:spPr>
          <a:xfrm>
            <a:off x="3492500" y="6237288"/>
            <a:ext cx="2132013" cy="474662"/>
          </a:xfrm>
        </p:spPr>
        <p:txBody>
          <a:bodyPr/>
          <a:lstStyle>
            <a:lvl1pPr>
              <a:defRPr/>
            </a:lvl1pPr>
          </a:lstStyle>
          <a:p>
            <a:fld id="{C8557663-D3B1-4F81-9C74-9BA8E75AA6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1463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de-A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de-AT"/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PCS Meeting/Sept/Truong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D41901D0-9250-481C-BE13-829A8482A76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A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AT"/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PCS Meeting/Sept/Truong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78928EDB-4C47-48C1-99D3-B4317CCAA4C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de-A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PCS Meeting/Sept/Truong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E139AB80-66E2-4727-95FD-DED746B4D67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A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4963"/>
            <a:ext cx="4037013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A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604963"/>
            <a:ext cx="4038600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PCS Meeting/Sept/Truong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460BF153-B01D-45AF-8135-BBA914E8540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de-A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A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AT"/>
          </a:p>
        </p:txBody>
      </p:sp>
      <p:sp>
        <p:nvSpPr>
          <p:cNvPr id="7" name="Footer Placeholder 6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PCS Meeting/Sept/Truong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66648243-9BB2-49B2-8868-E22E1C431B5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AT"/>
          </a:p>
        </p:txBody>
      </p:sp>
      <p:sp>
        <p:nvSpPr>
          <p:cNvPr id="3" name="Footer Placeholder 2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PCS Meeting/Sept/Truong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2232F9FB-9CE5-4143-9645-309102F48DA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PCS Meeting/Sept/Truong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2253915D-19F0-430C-8E77-FFB7CB04376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A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AT"/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>
          <a:xfrm>
            <a:off x="468312" y="6237288"/>
            <a:ext cx="4175695" cy="474662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PCS Meeting/Sept/Truong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>
          <a:xfrm>
            <a:off x="4860032" y="6237288"/>
            <a:ext cx="2132013" cy="474662"/>
          </a:xfrm>
        </p:spPr>
        <p:txBody>
          <a:bodyPr/>
          <a:lstStyle>
            <a:lvl1pPr>
              <a:defRPr/>
            </a:lvl1pPr>
          </a:lstStyle>
          <a:p>
            <a:fld id="{189B1FAB-94F8-4578-A51B-9448B349C5C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e-A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A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PCS Meeting/Sept/Truong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B040A125-2483-45F4-9E1D-0532C32D2EB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e-A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PCS Meeting/Sept/Truong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2DB3041B-58D9-42BA-9A26-E55904F572F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A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AT"/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PCS Meeting/Sept/Truong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8EFCB59D-8457-4E4A-BA75-CE39CF06284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604963"/>
            <a:ext cx="2055813" cy="45243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de-A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4963"/>
            <a:ext cx="6019800" cy="45243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AT"/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PCS Meeting/Sept/Truong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C969EB4A-EE47-4D02-AF26-6073FCAD43A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130425"/>
            <a:ext cx="7770813" cy="14684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de-AT"/>
          </a:p>
        </p:txBody>
      </p:sp>
      <p:sp>
        <p:nvSpPr>
          <p:cNvPr id="3" name="Footer Placeholder 2"/>
          <p:cNvSpPr>
            <a:spLocks noGrp="1"/>
          </p:cNvSpPr>
          <p:nvPr>
            <p:ph type="ftr" idx="10"/>
          </p:nvPr>
        </p:nvSpPr>
        <p:spPr>
          <a:xfrm>
            <a:off x="468313" y="6237288"/>
            <a:ext cx="2894012" cy="474662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PCS Meeting/Sept/Truong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1"/>
          </p:nvPr>
        </p:nvSpPr>
        <p:spPr>
          <a:xfrm>
            <a:off x="3492500" y="6237288"/>
            <a:ext cx="2132013" cy="474662"/>
          </a:xfrm>
        </p:spPr>
        <p:txBody>
          <a:bodyPr/>
          <a:lstStyle>
            <a:lvl1pPr>
              <a:defRPr/>
            </a:lvl1pPr>
          </a:lstStyle>
          <a:p>
            <a:fld id="{C8557663-D3B1-4F81-9C74-9BA8E75AA6C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de-A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PCS Meeting/Sept/Truong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F555DF96-7CD7-4B56-960A-3B64AB08C25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A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975"/>
            <a:ext cx="4037013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A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196975"/>
            <a:ext cx="4038600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idx="10"/>
          </p:nvPr>
        </p:nvSpPr>
        <p:spPr>
          <a:xfrm>
            <a:off x="468312" y="6237288"/>
            <a:ext cx="4319711" cy="474662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PCS Meeting/Sept/Truong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1"/>
          </p:nvPr>
        </p:nvSpPr>
        <p:spPr>
          <a:xfrm>
            <a:off x="4860032" y="6237288"/>
            <a:ext cx="2132013" cy="474662"/>
          </a:xfrm>
        </p:spPr>
        <p:txBody>
          <a:bodyPr/>
          <a:lstStyle>
            <a:lvl1pPr>
              <a:defRPr/>
            </a:lvl1pPr>
          </a:lstStyle>
          <a:p>
            <a:fld id="{C8FB942F-102A-42B1-B585-9D55414544D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de-A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A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AT"/>
          </a:p>
        </p:txBody>
      </p:sp>
      <p:sp>
        <p:nvSpPr>
          <p:cNvPr id="7" name="Footer Placeholder 6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PCS Meeting/Sept/Truong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A4BB91E2-FED0-4EB6-BB0E-6B07EC04CA9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AT"/>
          </a:p>
        </p:txBody>
      </p:sp>
      <p:sp>
        <p:nvSpPr>
          <p:cNvPr id="3" name="Footer Placeholder 2"/>
          <p:cNvSpPr>
            <a:spLocks noGrp="1"/>
          </p:cNvSpPr>
          <p:nvPr>
            <p:ph type="ftr" idx="10"/>
          </p:nvPr>
        </p:nvSpPr>
        <p:spPr>
          <a:xfrm>
            <a:off x="468312" y="6237288"/>
            <a:ext cx="4319711" cy="474662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PCS Meeting/Sept/Truong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1"/>
          </p:nvPr>
        </p:nvSpPr>
        <p:spPr>
          <a:xfrm>
            <a:off x="4860032" y="6237288"/>
            <a:ext cx="2132013" cy="474662"/>
          </a:xfrm>
        </p:spPr>
        <p:txBody>
          <a:bodyPr/>
          <a:lstStyle>
            <a:lvl1pPr>
              <a:defRPr/>
            </a:lvl1pPr>
          </a:lstStyle>
          <a:p>
            <a:fld id="{57D93516-DACD-4C44-B094-1C895F2C0DB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idx="10"/>
          </p:nvPr>
        </p:nvSpPr>
        <p:spPr>
          <a:xfrm>
            <a:off x="468312" y="6237288"/>
            <a:ext cx="4319711" cy="474662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PCS Meeting/Sept/Truong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1"/>
          </p:nvPr>
        </p:nvSpPr>
        <p:spPr>
          <a:xfrm>
            <a:off x="4860032" y="6237288"/>
            <a:ext cx="2132013" cy="474662"/>
          </a:xfrm>
        </p:spPr>
        <p:txBody>
          <a:bodyPr/>
          <a:lstStyle>
            <a:lvl1pPr>
              <a:defRPr/>
            </a:lvl1pPr>
          </a:lstStyle>
          <a:p>
            <a:fld id="{DBF4B9C5-1C01-4C5B-8CDC-3484BD9DAF8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e-A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A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PCS Meeting/Sept/Truong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C2A13F14-4C9D-483B-8B9E-4B6CB86FCF4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e-A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PCS Meeting/Sept/Truong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BA3F26A4-EE5E-482E-9640-09F76D6658B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e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oleObject" Target="../embeddings/oleObject1.bin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vmlDrawing" Target="../drawings/vmlDrawing1.v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17" Type="http://schemas.openxmlformats.org/officeDocument/2006/relationships/image" Target="../media/image2.emf"/><Relationship Id="rId2" Type="http://schemas.openxmlformats.org/officeDocument/2006/relationships/slideLayout" Target="../slideLayouts/slideLayout14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oleObject" Target="../embeddings/oleObject2.bin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vmlDrawing" Target="../drawings/vmlDrawing2.v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1600200" y="228600"/>
            <a:ext cx="7096125" cy="781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96975"/>
            <a:ext cx="8228013" cy="4524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ftr"/>
          </p:nvPr>
        </p:nvSpPr>
        <p:spPr bwMode="auto">
          <a:xfrm>
            <a:off x="468313" y="6237288"/>
            <a:ext cx="2894012" cy="474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ea typeface="+mn-ea"/>
                <a:cs typeface="+mn-cs"/>
              </a:defRPr>
            </a:lvl1pPr>
          </a:lstStyle>
          <a:p>
            <a:r>
              <a:rPr lang="en-US" smtClean="0"/>
              <a:t>PCS Meeting/Sept/Truong</a:t>
            </a:r>
            <a:endParaRPr 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sldNum"/>
          </p:nvPr>
        </p:nvSpPr>
        <p:spPr bwMode="auto">
          <a:xfrm>
            <a:off x="3492500" y="6237288"/>
            <a:ext cx="2132013" cy="474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ea typeface="+mn-ea"/>
                <a:cs typeface="+mn-cs"/>
              </a:defRPr>
            </a:lvl1pPr>
          </a:lstStyle>
          <a:p>
            <a:fld id="{367F71C6-F48B-4520-9356-0BF2171FFDBE}" type="slidenum">
              <a:rPr lang="en-US"/>
              <a:pPr/>
              <a:t>‹#›</a:t>
            </a:fld>
            <a:endParaRPr lang="en-US"/>
          </a:p>
        </p:txBody>
      </p:sp>
      <p:graphicFrame>
        <p:nvGraphicFramePr>
          <p:cNvPr id="1029" name="Object 5"/>
          <p:cNvGraphicFramePr>
            <a:graphicFrameLocks noChangeAspect="1"/>
          </p:cNvGraphicFramePr>
          <p:nvPr/>
        </p:nvGraphicFramePr>
        <p:xfrm>
          <a:off x="7019925" y="6237288"/>
          <a:ext cx="1933575" cy="46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5" r:id="rId15" imgW="1933333" imgH="466543" progId="PBrush">
                  <p:embed/>
                </p:oleObj>
              </mc:Choice>
              <mc:Fallback>
                <p:oleObj r:id="rId15" imgW="1933333" imgH="466543" progId="PBrush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19925" y="6237288"/>
                        <a:ext cx="1933575" cy="466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250825" y="165100"/>
            <a:ext cx="1119188" cy="5397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  <p:sldLayoutId id="2147483685" r:id="rId12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2E3835"/>
          </a:solidFill>
          <a:latin typeface="+mj-lt"/>
          <a:ea typeface="+mj-ea"/>
          <a:cs typeface="+mj-cs"/>
        </a:defRPr>
      </a:lvl1pPr>
      <a:lvl2pPr marL="742950" indent="-28575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2E3835"/>
          </a:solidFill>
          <a:latin typeface="Arial" charset="0"/>
          <a:ea typeface="DejaVu Sans" charset="0"/>
          <a:cs typeface="DejaVu Sans" charset="0"/>
        </a:defRPr>
      </a:lvl2pPr>
      <a:lvl3pPr marL="1143000" indent="-2286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2E3835"/>
          </a:solidFill>
          <a:latin typeface="Arial" charset="0"/>
          <a:ea typeface="DejaVu Sans" charset="0"/>
          <a:cs typeface="DejaVu Sans" charset="0"/>
        </a:defRPr>
      </a:lvl3pPr>
      <a:lvl4pPr marL="1600200" indent="-2286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2E3835"/>
          </a:solidFill>
          <a:latin typeface="Arial" charset="0"/>
          <a:ea typeface="DejaVu Sans" charset="0"/>
          <a:cs typeface="DejaVu Sans" charset="0"/>
        </a:defRPr>
      </a:lvl4pPr>
      <a:lvl5pPr marL="2057400" indent="-2286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2E3835"/>
          </a:solidFill>
          <a:latin typeface="Arial" charset="0"/>
          <a:ea typeface="DejaVu Sans" charset="0"/>
          <a:cs typeface="DejaVu Sans" charset="0"/>
        </a:defRPr>
      </a:lvl5pPr>
      <a:lvl6pPr marL="2514600" indent="-2286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2E3835"/>
          </a:solidFill>
          <a:latin typeface="Arial" charset="0"/>
          <a:ea typeface="DejaVu Sans" charset="0"/>
          <a:cs typeface="DejaVu Sans" charset="0"/>
        </a:defRPr>
      </a:lvl6pPr>
      <a:lvl7pPr marL="2971800" indent="-2286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2E3835"/>
          </a:solidFill>
          <a:latin typeface="Arial" charset="0"/>
          <a:ea typeface="DejaVu Sans" charset="0"/>
          <a:cs typeface="DejaVu Sans" charset="0"/>
        </a:defRPr>
      </a:lvl7pPr>
      <a:lvl8pPr marL="3429000" indent="-2286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2E3835"/>
          </a:solidFill>
          <a:latin typeface="Arial" charset="0"/>
          <a:ea typeface="DejaVu Sans" charset="0"/>
          <a:cs typeface="DejaVu Sans" charset="0"/>
        </a:defRPr>
      </a:lvl8pPr>
      <a:lvl9pPr marL="3886200" indent="-2286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2E3835"/>
          </a:solidFill>
          <a:latin typeface="Arial" charset="0"/>
          <a:ea typeface="DejaVu Sans" charset="0"/>
          <a:cs typeface="DejaVu Sans" charset="0"/>
        </a:defRPr>
      </a:lvl9pPr>
    </p:titleStyle>
    <p:bodyStyle>
      <a:lvl1pPr marL="342900" indent="-342900" algn="l" defTabSz="457200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800">
          <a:solidFill>
            <a:srgbClr val="2E3835"/>
          </a:solidFill>
          <a:latin typeface="+mn-lt"/>
          <a:ea typeface="+mn-ea"/>
          <a:cs typeface="+mn-cs"/>
        </a:defRPr>
      </a:lvl1pPr>
      <a:lvl2pPr marL="742950" indent="-285750" algn="l" defTabSz="457200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2E3835"/>
          </a:solidFill>
          <a:latin typeface="+mn-lt"/>
          <a:ea typeface="+mn-ea"/>
          <a:cs typeface="+mn-cs"/>
        </a:defRPr>
      </a:lvl2pPr>
      <a:lvl3pPr marL="11430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2E3835"/>
          </a:solidFill>
          <a:latin typeface="+mn-lt"/>
          <a:ea typeface="+mn-ea"/>
          <a:cs typeface="+mn-cs"/>
        </a:defRPr>
      </a:lvl3pPr>
      <a:lvl4pPr marL="1600200" indent="-228600" algn="l" defTabSz="457200" rtl="0" fontAlgn="base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2E3835"/>
          </a:solidFill>
          <a:latin typeface="+mn-lt"/>
          <a:ea typeface="+mn-ea"/>
          <a:cs typeface="+mn-cs"/>
        </a:defRPr>
      </a:lvl4pPr>
      <a:lvl5pPr marL="2057400" indent="-228600" algn="l" defTabSz="457200" rtl="0" fontAlgn="base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2E3835"/>
          </a:solidFill>
          <a:latin typeface="+mn-lt"/>
          <a:ea typeface="+mn-ea"/>
          <a:cs typeface="+mn-cs"/>
        </a:defRPr>
      </a:lvl5pPr>
      <a:lvl6pPr marL="2514600" indent="-228600" algn="l" defTabSz="457200" rtl="0" fontAlgn="base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2E3835"/>
          </a:solidFill>
          <a:latin typeface="+mn-lt"/>
          <a:ea typeface="+mn-ea"/>
          <a:cs typeface="+mn-cs"/>
        </a:defRPr>
      </a:lvl6pPr>
      <a:lvl7pPr marL="2971800" indent="-228600" algn="l" defTabSz="457200" rtl="0" fontAlgn="base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2E3835"/>
          </a:solidFill>
          <a:latin typeface="+mn-lt"/>
          <a:ea typeface="+mn-ea"/>
          <a:cs typeface="+mn-cs"/>
        </a:defRPr>
      </a:lvl7pPr>
      <a:lvl8pPr marL="3429000" indent="-228600" algn="l" defTabSz="457200" rtl="0" fontAlgn="base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2E3835"/>
          </a:solidFill>
          <a:latin typeface="+mn-lt"/>
          <a:ea typeface="+mn-ea"/>
          <a:cs typeface="+mn-cs"/>
        </a:defRPr>
      </a:lvl8pPr>
      <a:lvl9pPr marL="3886200" indent="-228600" algn="l" defTabSz="457200" rtl="0" fontAlgn="base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2E3835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130425"/>
            <a:ext cx="7770813" cy="1468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ftr"/>
          </p:nvPr>
        </p:nvSpPr>
        <p:spPr bwMode="auto">
          <a:xfrm>
            <a:off x="468313" y="6237288"/>
            <a:ext cx="2894012" cy="474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2E3835"/>
                </a:solidFill>
                <a:latin typeface="Times New Roman" pitchFamily="16" charset="0"/>
                <a:ea typeface="+mn-ea"/>
                <a:cs typeface="+mn-cs"/>
              </a:defRPr>
            </a:lvl1pPr>
          </a:lstStyle>
          <a:p>
            <a:r>
              <a:rPr lang="en-US" smtClean="0"/>
              <a:t>PCS Meeting/Sept/Truong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ldNum"/>
          </p:nvPr>
        </p:nvSpPr>
        <p:spPr bwMode="auto">
          <a:xfrm>
            <a:off x="3492500" y="6237288"/>
            <a:ext cx="2132013" cy="474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ctr">
              <a:buClrTx/>
              <a:buFontTx/>
              <a:buNone/>
              <a:tabLst>
                <a:tab pos="723900" algn="l"/>
                <a:tab pos="1447800" algn="l"/>
              </a:tabLst>
              <a:defRPr sz="1400">
                <a:solidFill>
                  <a:srgbClr val="2E3835"/>
                </a:solidFill>
                <a:latin typeface="Times New Roman" pitchFamily="16" charset="0"/>
                <a:ea typeface="+mn-ea"/>
                <a:cs typeface="+mn-cs"/>
              </a:defRPr>
            </a:lvl1pPr>
          </a:lstStyle>
          <a:p>
            <a:fld id="{8887B244-AAFE-4704-B82C-AF60B91F13B8}" type="slidenum">
              <a:rPr lang="en-US"/>
              <a:pPr/>
              <a:t>‹#›</a:t>
            </a:fld>
            <a:endParaRPr lang="en-US"/>
          </a:p>
        </p:txBody>
      </p:sp>
      <p:graphicFrame>
        <p:nvGraphicFramePr>
          <p:cNvPr id="2052" name="Object 4"/>
          <p:cNvGraphicFramePr>
            <a:graphicFrameLocks noChangeAspect="1"/>
          </p:cNvGraphicFramePr>
          <p:nvPr/>
        </p:nvGraphicFramePr>
        <p:xfrm>
          <a:off x="7019925" y="6237288"/>
          <a:ext cx="1933575" cy="46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7" r:id="rId15" imgW="1933333" imgH="466543" progId="PBrush">
                  <p:embed/>
                </p:oleObj>
              </mc:Choice>
              <mc:Fallback>
                <p:oleObj r:id="rId15" imgW="1933333" imgH="466543" progId="PBrush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19925" y="6237288"/>
                        <a:ext cx="1933575" cy="466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4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4963"/>
            <a:ext cx="8228013" cy="4524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252413" y="166688"/>
            <a:ext cx="1119187" cy="5397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84" r:id="rId12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2E3835"/>
          </a:solidFill>
          <a:latin typeface="+mj-lt"/>
          <a:ea typeface="+mj-ea"/>
          <a:cs typeface="+mj-cs"/>
        </a:defRPr>
      </a:lvl1pPr>
      <a:lvl2pPr marL="742950" indent="-28575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2E3835"/>
          </a:solidFill>
          <a:latin typeface="Arial" charset="0"/>
          <a:ea typeface="DejaVu Sans" charset="0"/>
          <a:cs typeface="DejaVu Sans" charset="0"/>
        </a:defRPr>
      </a:lvl2pPr>
      <a:lvl3pPr marL="1143000" indent="-2286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2E3835"/>
          </a:solidFill>
          <a:latin typeface="Arial" charset="0"/>
          <a:ea typeface="DejaVu Sans" charset="0"/>
          <a:cs typeface="DejaVu Sans" charset="0"/>
        </a:defRPr>
      </a:lvl3pPr>
      <a:lvl4pPr marL="1600200" indent="-2286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2E3835"/>
          </a:solidFill>
          <a:latin typeface="Arial" charset="0"/>
          <a:ea typeface="DejaVu Sans" charset="0"/>
          <a:cs typeface="DejaVu Sans" charset="0"/>
        </a:defRPr>
      </a:lvl4pPr>
      <a:lvl5pPr marL="2057400" indent="-2286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2E3835"/>
          </a:solidFill>
          <a:latin typeface="Arial" charset="0"/>
          <a:ea typeface="DejaVu Sans" charset="0"/>
          <a:cs typeface="DejaVu Sans" charset="0"/>
        </a:defRPr>
      </a:lvl5pPr>
      <a:lvl6pPr marL="2514600" indent="-2286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2E3835"/>
          </a:solidFill>
          <a:latin typeface="Arial" charset="0"/>
          <a:ea typeface="DejaVu Sans" charset="0"/>
          <a:cs typeface="DejaVu Sans" charset="0"/>
        </a:defRPr>
      </a:lvl6pPr>
      <a:lvl7pPr marL="2971800" indent="-2286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2E3835"/>
          </a:solidFill>
          <a:latin typeface="Arial" charset="0"/>
          <a:ea typeface="DejaVu Sans" charset="0"/>
          <a:cs typeface="DejaVu Sans" charset="0"/>
        </a:defRPr>
      </a:lvl7pPr>
      <a:lvl8pPr marL="3429000" indent="-2286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2E3835"/>
          </a:solidFill>
          <a:latin typeface="Arial" charset="0"/>
          <a:ea typeface="DejaVu Sans" charset="0"/>
          <a:cs typeface="DejaVu Sans" charset="0"/>
        </a:defRPr>
      </a:lvl8pPr>
      <a:lvl9pPr marL="3886200" indent="-2286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2E3835"/>
          </a:solidFill>
          <a:latin typeface="Arial" charset="0"/>
          <a:ea typeface="DejaVu Sans" charset="0"/>
          <a:cs typeface="DejaVu Sans" charset="0"/>
        </a:defRPr>
      </a:lvl9pPr>
    </p:titleStyle>
    <p:bodyStyle>
      <a:lvl1pPr marL="342900" indent="-342900" algn="l" defTabSz="457200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800">
          <a:solidFill>
            <a:srgbClr val="2E3835"/>
          </a:solidFill>
          <a:latin typeface="+mn-lt"/>
          <a:ea typeface="+mn-ea"/>
          <a:cs typeface="+mn-cs"/>
        </a:defRPr>
      </a:lvl1pPr>
      <a:lvl2pPr marL="742950" indent="-285750" algn="l" defTabSz="457200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2E3835"/>
          </a:solidFill>
          <a:latin typeface="+mn-lt"/>
          <a:ea typeface="+mn-ea"/>
          <a:cs typeface="+mn-cs"/>
        </a:defRPr>
      </a:lvl2pPr>
      <a:lvl3pPr marL="11430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2E3835"/>
          </a:solidFill>
          <a:latin typeface="+mn-lt"/>
          <a:ea typeface="+mn-ea"/>
          <a:cs typeface="+mn-cs"/>
        </a:defRPr>
      </a:lvl3pPr>
      <a:lvl4pPr marL="1600200" indent="-228600" algn="l" defTabSz="457200" rtl="0" fontAlgn="base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2E3835"/>
          </a:solidFill>
          <a:latin typeface="+mn-lt"/>
          <a:ea typeface="+mn-ea"/>
          <a:cs typeface="+mn-cs"/>
        </a:defRPr>
      </a:lvl4pPr>
      <a:lvl5pPr marL="2057400" indent="-228600" algn="l" defTabSz="457200" rtl="0" fontAlgn="base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2E3835"/>
          </a:solidFill>
          <a:latin typeface="+mn-lt"/>
          <a:ea typeface="+mn-ea"/>
          <a:cs typeface="+mn-cs"/>
        </a:defRPr>
      </a:lvl5pPr>
      <a:lvl6pPr marL="2514600" indent="-228600" algn="l" defTabSz="457200" rtl="0" fontAlgn="base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2E3835"/>
          </a:solidFill>
          <a:latin typeface="+mn-lt"/>
          <a:ea typeface="+mn-ea"/>
          <a:cs typeface="+mn-cs"/>
        </a:defRPr>
      </a:lvl6pPr>
      <a:lvl7pPr marL="2971800" indent="-228600" algn="l" defTabSz="457200" rtl="0" fontAlgn="base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2E3835"/>
          </a:solidFill>
          <a:latin typeface="+mn-lt"/>
          <a:ea typeface="+mn-ea"/>
          <a:cs typeface="+mn-cs"/>
        </a:defRPr>
      </a:lvl7pPr>
      <a:lvl8pPr marL="3429000" indent="-228600" algn="l" defTabSz="457200" rtl="0" fontAlgn="base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2E3835"/>
          </a:solidFill>
          <a:latin typeface="+mn-lt"/>
          <a:ea typeface="+mn-ea"/>
          <a:cs typeface="+mn-cs"/>
        </a:defRPr>
      </a:lvl8pPr>
      <a:lvl9pPr marL="3886200" indent="-228600" algn="l" defTabSz="457200" rtl="0" fontAlgn="base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2E3835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g"/><Relationship Id="rId3" Type="http://schemas.openxmlformats.org/officeDocument/2006/relationships/image" Target="../media/image3.jpg"/><Relationship Id="rId7" Type="http://schemas.openxmlformats.org/officeDocument/2006/relationships/image" Target="../media/image7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g"/><Relationship Id="rId5" Type="http://schemas.openxmlformats.org/officeDocument/2006/relationships/image" Target="../media/image5.jpg"/><Relationship Id="rId4" Type="http://schemas.openxmlformats.org/officeDocument/2006/relationships/image" Target="../media/image4.jpg"/><Relationship Id="rId9" Type="http://schemas.openxmlformats.org/officeDocument/2006/relationships/image" Target="../media/image9.jp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data.police.uk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jpg"/><Relationship Id="rId3" Type="http://schemas.openxmlformats.org/officeDocument/2006/relationships/image" Target="../media/image11.jpg"/><Relationship Id="rId7" Type="http://schemas.openxmlformats.org/officeDocument/2006/relationships/image" Target="../media/image15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jpg"/><Relationship Id="rId4" Type="http://schemas.openxmlformats.org/officeDocument/2006/relationships/image" Target="../media/image12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128.130.172.215:8080/PoliceDaaS/rest/evaluator" TargetMode="External"/><Relationship Id="rId2" Type="http://schemas.openxmlformats.org/officeDocument/2006/relationships/hyperlink" Target="http://128.130.172.215:8080/PoliceDaaS/rest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fld id="{C8557663-D3B1-4F81-9C74-9BA8E75AA6CE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111918" y="2060848"/>
            <a:ext cx="8893175" cy="1341923"/>
          </a:xfrm>
          <a:ln/>
        </p:spPr>
        <p:txBody>
          <a:bodyPr anchor="b"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4400" dirty="0" smtClean="0"/>
              <a:t/>
            </a:r>
            <a:br>
              <a:rPr lang="en-US" sz="4400" dirty="0" smtClean="0"/>
            </a:br>
            <a:r>
              <a:rPr lang="en-US" sz="4400" dirty="0" smtClean="0"/>
              <a:t/>
            </a:r>
            <a:br>
              <a:rPr lang="en-US" sz="4400" dirty="0" smtClean="0"/>
            </a:br>
            <a:r>
              <a:rPr lang="en-US" sz="4400" dirty="0"/>
              <a:t>Evaluating Crime Data for UK Police</a:t>
            </a: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3563888" y="4653136"/>
            <a:ext cx="5255568" cy="995363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457200" rtl="0" fontAlgn="base">
              <a:spcBef>
                <a:spcPts val="7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800">
                <a:solidFill>
                  <a:srgbClr val="2E3835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fontAlgn="base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rgbClr val="2E3835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fontAlgn="base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2E3835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fontAlgn="base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2E3835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fontAlgn="base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2E3835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fontAlgn="base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2E3835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fontAlgn="base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2E3835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fontAlgn="base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2E3835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fontAlgn="base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2E3835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2000" b="1" kern="0" dirty="0" smtClean="0"/>
              <a:t>Erum Naz</a:t>
            </a:r>
          </a:p>
          <a:p>
            <a:pPr algn="r"/>
            <a:r>
              <a:rPr lang="en-US" sz="2000" b="1" kern="0" dirty="0" smtClean="0"/>
              <a:t>Le </a:t>
            </a:r>
            <a:r>
              <a:rPr lang="en-US" sz="2000" b="1" kern="0" dirty="0" err="1" smtClean="0"/>
              <a:t>Duc</a:t>
            </a:r>
            <a:r>
              <a:rPr lang="en-US" sz="2000" b="1" kern="0" dirty="0" smtClean="0"/>
              <a:t> Hung</a:t>
            </a:r>
            <a:endParaRPr lang="en-US" sz="2000" b="1" kern="0" dirty="0"/>
          </a:p>
        </p:txBody>
      </p:sp>
    </p:spTree>
    <p:extLst>
      <p:ext uri="{BB962C8B-B14F-4D97-AF65-F5344CB8AC3E}">
        <p14:creationId xmlns:p14="http://schemas.microsoft.com/office/powerpoint/2010/main" val="99250290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mtClean="0"/>
              <a:t>Scanario</a:t>
            </a:r>
            <a:endParaRPr lang="de-AT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fld id="{189B1FAB-94F8-4578-A51B-9448B349C5C8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5721" y="1499473"/>
            <a:ext cx="2844544" cy="412881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6144" y="4733740"/>
            <a:ext cx="1368368" cy="92695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6036" y="3563882"/>
            <a:ext cx="1336015" cy="832657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6036" y="2432794"/>
            <a:ext cx="1345424" cy="827953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6252" y="1340768"/>
            <a:ext cx="1368152" cy="912101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4558" y="3955749"/>
            <a:ext cx="1411284" cy="790319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4558" y="2199338"/>
            <a:ext cx="1411284" cy="8608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63201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2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Selecting Data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1720" y="1988840"/>
            <a:ext cx="5040176" cy="3397066"/>
          </a:xfrm>
        </p:spPr>
      </p:pic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fld id="{189B1FAB-94F8-4578-A51B-9448B349C5C8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66056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DaaS and Data Concerns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pitchFamily="34" charset="0"/>
              <a:buChar char="•"/>
            </a:pPr>
            <a:r>
              <a:rPr lang="en-US" sz="2400" dirty="0" smtClean="0"/>
              <a:t>Open data is taken from </a:t>
            </a:r>
            <a:r>
              <a:rPr lang="en-US" sz="2400" dirty="0">
                <a:hlinkClick r:id="rId2"/>
              </a:rPr>
              <a:t>http://data.police.uk</a:t>
            </a:r>
            <a:r>
              <a:rPr lang="en-US" sz="2400" dirty="0" smtClean="0">
                <a:hlinkClick r:id="rId2"/>
              </a:rPr>
              <a:t>/</a:t>
            </a:r>
            <a:endParaRPr lang="en-US" sz="2400" dirty="0" smtClean="0"/>
          </a:p>
          <a:p>
            <a:pPr marL="457200" indent="-457200">
              <a:buFont typeface="Arial" pitchFamily="34" charset="0"/>
              <a:buChar char="•"/>
            </a:pPr>
            <a:r>
              <a:rPr lang="en-US" sz="2400" dirty="0" smtClean="0"/>
              <a:t>Data metric concerns are address by Quality of data (</a:t>
            </a:r>
            <a:r>
              <a:rPr lang="en-US" sz="2400" dirty="0" err="1" smtClean="0"/>
              <a:t>QoD</a:t>
            </a:r>
            <a:r>
              <a:rPr lang="en-US" sz="2400" dirty="0" smtClean="0"/>
              <a:t>) and Quality of service (</a:t>
            </a:r>
            <a:r>
              <a:rPr lang="en-US" sz="2400" dirty="0" err="1" smtClean="0"/>
              <a:t>QoS</a:t>
            </a:r>
            <a:r>
              <a:rPr lang="en-US" sz="2400" dirty="0" smtClean="0"/>
              <a:t>)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400" dirty="0" err="1" smtClean="0"/>
              <a:t>QoD</a:t>
            </a:r>
            <a:endParaRPr lang="en-US" sz="2400" dirty="0" smtClean="0"/>
          </a:p>
          <a:p>
            <a:pPr marL="857250" lvl="1" indent="-457200">
              <a:buFont typeface="Arial" pitchFamily="34" charset="0"/>
              <a:buChar char="•"/>
            </a:pPr>
            <a:r>
              <a:rPr lang="en-US" sz="2000" dirty="0" smtClean="0"/>
              <a:t>Seriousness: How serious the criminal is shown in the data.</a:t>
            </a:r>
          </a:p>
          <a:p>
            <a:pPr marL="857250" lvl="1" indent="-457200">
              <a:buFont typeface="Arial" pitchFamily="34" charset="0"/>
              <a:buChar char="•"/>
            </a:pPr>
            <a:r>
              <a:rPr lang="en-US" sz="2000" dirty="0" smtClean="0"/>
              <a:t>Newness: The updating status of the data</a:t>
            </a:r>
          </a:p>
          <a:p>
            <a:pPr marL="857250" lvl="1" indent="-457200">
              <a:buFont typeface="Arial" pitchFamily="34" charset="0"/>
              <a:buChar char="•"/>
            </a:pPr>
            <a:r>
              <a:rPr lang="en-US" sz="2000" dirty="0" smtClean="0"/>
              <a:t>Hot zone: The data is at the location of many criminals</a:t>
            </a:r>
          </a:p>
          <a:p>
            <a:pPr marL="857250" lvl="1" indent="-457200">
              <a:buFont typeface="Arial" pitchFamily="34" charset="0"/>
              <a:buChar char="•"/>
            </a:pPr>
            <a:r>
              <a:rPr lang="en-US" sz="2000" dirty="0"/>
              <a:t>Fairness: </a:t>
            </a:r>
            <a:r>
              <a:rPr lang="en-US" sz="2000" dirty="0" smtClean="0"/>
              <a:t>Human based evaluation to see how good the justice.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400" dirty="0" err="1" smtClean="0"/>
              <a:t>QoS</a:t>
            </a:r>
            <a:endParaRPr lang="en-US" sz="2400" dirty="0" smtClean="0"/>
          </a:p>
          <a:p>
            <a:pPr marL="857250" lvl="1" indent="-457200">
              <a:buFont typeface="Arial" pitchFamily="34" charset="0"/>
              <a:buChar char="•"/>
            </a:pPr>
            <a:r>
              <a:rPr lang="en-US" sz="2000" dirty="0" smtClean="0"/>
              <a:t>Performance: The service by force are good or bad.</a:t>
            </a:r>
          </a:p>
          <a:p>
            <a:pPr marL="857250" lvl="1" indent="-457200">
              <a:buFont typeface="Arial" pitchFamily="34" charset="0"/>
              <a:buChar char="•"/>
            </a:pPr>
            <a:r>
              <a:rPr lang="en-US" sz="2000" dirty="0" smtClean="0"/>
              <a:t>Privacy: The data can be published to specific clients.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fld id="{189B1FAB-94F8-4578-A51B-9448B349C5C8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027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Flow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fld id="{189B1FAB-94F8-4578-A51B-9448B349C5C8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171" y="1501223"/>
            <a:ext cx="649293" cy="74606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7813" y="3193709"/>
            <a:ext cx="1986945" cy="123834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3947" y="4949155"/>
            <a:ext cx="2084182" cy="50956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6664" y="1531807"/>
            <a:ext cx="1272947" cy="1661902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0339" y="4254741"/>
            <a:ext cx="1097561" cy="1550523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2296" y="2133938"/>
            <a:ext cx="1942472" cy="563643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726" y="3179831"/>
            <a:ext cx="686761" cy="789115"/>
          </a:xfrm>
          <a:prstGeom prst="rect">
            <a:avLst/>
          </a:prstGeom>
        </p:spPr>
      </p:pic>
      <p:cxnSp>
        <p:nvCxnSpPr>
          <p:cNvPr id="15" name="Straight Arrow Connector 14"/>
          <p:cNvCxnSpPr>
            <a:stCxn id="6" idx="3"/>
            <a:endCxn id="9" idx="1"/>
          </p:cNvCxnSpPr>
          <p:nvPr/>
        </p:nvCxnSpPr>
        <p:spPr bwMode="auto">
          <a:xfrm>
            <a:off x="1242464" y="1874255"/>
            <a:ext cx="1134200" cy="488503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7" name="Straight Arrow Connector 16"/>
          <p:cNvCxnSpPr>
            <a:stCxn id="9" idx="2"/>
          </p:cNvCxnSpPr>
          <p:nvPr/>
        </p:nvCxnSpPr>
        <p:spPr bwMode="auto">
          <a:xfrm flipH="1">
            <a:off x="3013137" y="3193709"/>
            <a:ext cx="1" cy="1053677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9" name="Straight Arrow Connector 18"/>
          <p:cNvCxnSpPr>
            <a:stCxn id="13" idx="3"/>
          </p:cNvCxnSpPr>
          <p:nvPr/>
        </p:nvCxnSpPr>
        <p:spPr bwMode="auto">
          <a:xfrm flipV="1">
            <a:off x="1308487" y="2492896"/>
            <a:ext cx="1068177" cy="1081493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5" name="Straight Arrow Connector 24"/>
          <p:cNvCxnSpPr/>
          <p:nvPr/>
        </p:nvCxnSpPr>
        <p:spPr bwMode="auto">
          <a:xfrm flipV="1">
            <a:off x="3430890" y="2996952"/>
            <a:ext cx="1191406" cy="158626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7" name="Straight Arrow Connector 26"/>
          <p:cNvCxnSpPr>
            <a:stCxn id="10" idx="3"/>
          </p:cNvCxnSpPr>
          <p:nvPr/>
        </p:nvCxnSpPr>
        <p:spPr bwMode="auto">
          <a:xfrm>
            <a:off x="3627900" y="5030003"/>
            <a:ext cx="1256047" cy="13474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1" name="Straight Arrow Connector 30"/>
          <p:cNvCxnSpPr/>
          <p:nvPr/>
        </p:nvCxnSpPr>
        <p:spPr bwMode="auto">
          <a:xfrm flipH="1" flipV="1">
            <a:off x="6732240" y="2492896"/>
            <a:ext cx="1080120" cy="537553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3" name="Straight Arrow Connector 32"/>
          <p:cNvCxnSpPr/>
          <p:nvPr/>
        </p:nvCxnSpPr>
        <p:spPr bwMode="auto">
          <a:xfrm flipV="1">
            <a:off x="7092280" y="4495968"/>
            <a:ext cx="1080120" cy="601407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6" name="TextBox 35"/>
          <p:cNvSpPr txBox="1"/>
          <p:nvPr/>
        </p:nvSpPr>
        <p:spPr>
          <a:xfrm>
            <a:off x="571408" y="4247386"/>
            <a:ext cx="8258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tx1"/>
                </a:solidFill>
              </a:rPr>
              <a:t>Users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2619439" y="1289027"/>
            <a:ext cx="7617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tx1"/>
                </a:solidFill>
              </a:rPr>
              <a:t>DaaS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2330180" y="5828056"/>
            <a:ext cx="12362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tx1"/>
                </a:solidFill>
              </a:rPr>
              <a:t>Evaluator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8052154" y="4643271"/>
            <a:ext cx="95410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tx1"/>
                </a:solidFill>
              </a:rPr>
              <a:t>Users’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Clients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827584" y="2350621"/>
            <a:ext cx="139012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(1) Request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data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939012" y="3225750"/>
            <a:ext cx="112082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(3) Send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data +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concerns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5032968" y="885961"/>
            <a:ext cx="2160240" cy="596331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198813" y="980728"/>
            <a:ext cx="189346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C00000"/>
                </a:solidFill>
              </a:rPr>
              <a:t>d</a:t>
            </a:r>
            <a:r>
              <a:rPr lang="en-US" sz="2000" b="1" dirty="0" smtClean="0">
                <a:solidFill>
                  <a:srgbClr val="C00000"/>
                </a:solidFill>
              </a:rPr>
              <a:t>ata.police.uk</a:t>
            </a:r>
            <a:endParaRPr lang="en-US" sz="2000" b="1" dirty="0">
              <a:solidFill>
                <a:srgbClr val="C00000"/>
              </a:solidFill>
            </a:endParaRPr>
          </a:p>
        </p:txBody>
      </p:sp>
      <p:cxnSp>
        <p:nvCxnSpPr>
          <p:cNvPr id="34" name="Straight Arrow Connector 33"/>
          <p:cNvCxnSpPr/>
          <p:nvPr/>
        </p:nvCxnSpPr>
        <p:spPr bwMode="auto">
          <a:xfrm flipV="1">
            <a:off x="3566416" y="1531807"/>
            <a:ext cx="1466552" cy="58670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0" name="TextBox 39"/>
          <p:cNvSpPr txBox="1"/>
          <p:nvPr/>
        </p:nvSpPr>
        <p:spPr>
          <a:xfrm>
            <a:off x="3562514" y="1012028"/>
            <a:ext cx="139653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(2) Query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+ fetch data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4287550" y="3443548"/>
            <a:ext cx="131959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(4) Save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ID + data 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+ concerns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3649611" y="5203939"/>
            <a:ext cx="128753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(5) Publish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the ID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5760701" y="4311301"/>
            <a:ext cx="16081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(1’) Subscribe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48" name="Straight Arrow Connector 47"/>
          <p:cNvCxnSpPr/>
          <p:nvPr/>
        </p:nvCxnSpPr>
        <p:spPr bwMode="auto">
          <a:xfrm flipH="1">
            <a:off x="6876256" y="4495967"/>
            <a:ext cx="756084" cy="45318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51" name="TextBox 50"/>
          <p:cNvSpPr txBox="1"/>
          <p:nvPr/>
        </p:nvSpPr>
        <p:spPr>
          <a:xfrm>
            <a:off x="7027813" y="5203939"/>
            <a:ext cx="128753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(6) Get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notification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7092280" y="2027455"/>
            <a:ext cx="141577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(7) Get data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+ concerns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1815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25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25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25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8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0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1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1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1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1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  <p:bldP spid="37" grpId="0"/>
      <p:bldP spid="38" grpId="0"/>
      <p:bldP spid="39" grpId="0"/>
      <p:bldP spid="28" grpId="0"/>
      <p:bldP spid="29" grpId="0"/>
      <p:bldP spid="21" grpId="0" animBg="1"/>
      <p:bldP spid="32" grpId="0"/>
      <p:bldP spid="40" grpId="0"/>
      <p:bldP spid="42" grpId="0"/>
      <p:bldP spid="43" grpId="0"/>
      <p:bldP spid="44" grpId="0"/>
      <p:bldP spid="51" grpId="0"/>
      <p:bldP spid="5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Prototype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975"/>
            <a:ext cx="8228013" cy="4968329"/>
          </a:xfrm>
        </p:spPr>
        <p:txBody>
          <a:bodyPr/>
          <a:lstStyle/>
          <a:p>
            <a:pPr marL="457200" indent="-457200">
              <a:buFont typeface="Arial" pitchFamily="34" charset="0"/>
              <a:buChar char="•"/>
            </a:pPr>
            <a:r>
              <a:rPr lang="en-US" sz="2400" dirty="0" smtClean="0"/>
              <a:t>Language: Java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400" dirty="0" smtClean="0"/>
              <a:t>Tools: Maven + Apache CXF + Spring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400" dirty="0" smtClean="0"/>
              <a:t>Components:</a:t>
            </a:r>
          </a:p>
          <a:p>
            <a:pPr marL="857250" lvl="1" indent="-457200">
              <a:buFont typeface="Arial" pitchFamily="34" charset="0"/>
              <a:buChar char="•"/>
            </a:pPr>
            <a:r>
              <a:rPr lang="en-US" sz="2000" dirty="0" err="1" smtClean="0"/>
              <a:t>DaaS</a:t>
            </a:r>
            <a:r>
              <a:rPr lang="en-US" sz="2000" dirty="0"/>
              <a:t> service</a:t>
            </a:r>
            <a:r>
              <a:rPr lang="en-US" sz="2000" dirty="0">
                <a:solidFill>
                  <a:schemeClr val="tx1"/>
                </a:solidFill>
              </a:rPr>
              <a:t>: </a:t>
            </a:r>
            <a:r>
              <a:rPr lang="en-US" sz="2000" dirty="0">
                <a:solidFill>
                  <a:schemeClr val="tx1"/>
                </a:solidFill>
                <a:hlinkClick r:id="rId2"/>
              </a:rPr>
              <a:t>http://</a:t>
            </a:r>
            <a:r>
              <a:rPr lang="en-US" sz="2000" dirty="0" smtClean="0">
                <a:solidFill>
                  <a:schemeClr val="tx1"/>
                </a:solidFill>
                <a:hlinkClick r:id="rId2"/>
              </a:rPr>
              <a:t>128.130.172.215:8080/PoliceDaaS/rest/</a:t>
            </a:r>
            <a:endParaRPr lang="en-US" sz="2000" dirty="0" smtClean="0">
              <a:solidFill>
                <a:schemeClr val="tx1"/>
              </a:solidFill>
            </a:endParaRPr>
          </a:p>
          <a:p>
            <a:pPr marL="857250" lvl="1" indent="-457200">
              <a:buFont typeface="Arial" pitchFamily="34" charset="0"/>
              <a:buChar char="•"/>
            </a:pPr>
            <a:r>
              <a:rPr lang="en-US" sz="2000" dirty="0"/>
              <a:t>Evaluator service: </a:t>
            </a:r>
            <a:r>
              <a:rPr lang="en-US" sz="2000" dirty="0">
                <a:solidFill>
                  <a:schemeClr val="tx1"/>
                </a:solidFill>
                <a:hlinkClick r:id="rId3"/>
              </a:rPr>
              <a:t>http://</a:t>
            </a:r>
            <a:r>
              <a:rPr lang="en-US" sz="2000" dirty="0" smtClean="0">
                <a:solidFill>
                  <a:schemeClr val="tx1"/>
                </a:solidFill>
                <a:hlinkClick r:id="rId3"/>
              </a:rPr>
              <a:t>128.130.172.215:8080/PoliceDaaS/rest/evaluator</a:t>
            </a:r>
            <a:endParaRPr lang="en-US" sz="2000" dirty="0" smtClean="0">
              <a:solidFill>
                <a:schemeClr val="tx1"/>
              </a:solidFill>
            </a:endParaRPr>
          </a:p>
          <a:p>
            <a:pPr marL="857250" lvl="1" indent="-457200">
              <a:buFont typeface="Arial" pitchFamily="34" charset="0"/>
              <a:buChar char="•"/>
            </a:pPr>
            <a:r>
              <a:rPr lang="en-US" sz="2000" dirty="0" smtClean="0"/>
              <a:t>Client: java –jar PoliceDaaS.one-jar.jar</a:t>
            </a:r>
          </a:p>
          <a:p>
            <a:pPr marL="857250" lvl="1" indent="-457200">
              <a:buFont typeface="Arial" pitchFamily="34" charset="0"/>
              <a:buChar char="•"/>
            </a:pPr>
            <a:r>
              <a:rPr lang="en-US" sz="2000" dirty="0" smtClean="0"/>
              <a:t>User interface: HTML + PHP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400" dirty="0" smtClean="0"/>
              <a:t>Other tools, APIs: </a:t>
            </a:r>
          </a:p>
          <a:p>
            <a:pPr marL="857250" lvl="1" indent="-457200">
              <a:buFont typeface="Arial" pitchFamily="34" charset="0"/>
              <a:buChar char="•"/>
            </a:pPr>
            <a:r>
              <a:rPr lang="en-US" sz="2000" dirty="0" smtClean="0"/>
              <a:t>Postman </a:t>
            </a:r>
            <a:r>
              <a:rPr lang="en-US" sz="2000" dirty="0" err="1" smtClean="0"/>
              <a:t>RestClient</a:t>
            </a:r>
            <a:endParaRPr lang="en-US" sz="2000" dirty="0" smtClean="0"/>
          </a:p>
          <a:p>
            <a:pPr marL="857250" lvl="1" indent="-457200">
              <a:buFont typeface="Arial" pitchFamily="34" charset="0"/>
              <a:buChar char="•"/>
            </a:pPr>
            <a:r>
              <a:rPr lang="en-US" sz="2000" dirty="0" err="1" smtClean="0"/>
              <a:t>MongoDB</a:t>
            </a:r>
            <a:r>
              <a:rPr lang="en-US" sz="2000" dirty="0" smtClean="0"/>
              <a:t> java driver.</a:t>
            </a:r>
          </a:p>
          <a:p>
            <a:pPr marL="857250" lvl="1" indent="-457200">
              <a:buFont typeface="Arial" pitchFamily="34" charset="0"/>
              <a:buChar char="•"/>
            </a:pPr>
            <a:r>
              <a:rPr lang="en-US" sz="2000" dirty="0" smtClean="0"/>
              <a:t>AMQP client.</a:t>
            </a:r>
          </a:p>
          <a:p>
            <a:pPr marL="857250" lvl="1" indent="-457200">
              <a:buFont typeface="Arial" pitchFamily="34" charset="0"/>
              <a:buChar char="•"/>
            </a:pPr>
            <a:r>
              <a:rPr lang="en-US" sz="2000" dirty="0" err="1" smtClean="0"/>
              <a:t>Json</a:t>
            </a:r>
            <a:r>
              <a:rPr lang="en-US" sz="2000" dirty="0" smtClean="0"/>
              <a:t> </a:t>
            </a:r>
            <a:r>
              <a:rPr lang="en-US" sz="2000" dirty="0"/>
              <a:t>viewer: http://jsonviewer.stack.hu/</a:t>
            </a:r>
          </a:p>
          <a:p>
            <a:pPr marL="857250" lvl="1" indent="-457200">
              <a:buFont typeface="Arial" pitchFamily="34" charset="0"/>
              <a:buChar char="•"/>
            </a:pP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fld id="{189B1FAB-94F8-4578-A51B-9448B349C5C8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885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fld id="{C8557663-D3B1-4F81-9C74-9BA8E75AA6CE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221605" y="2060848"/>
            <a:ext cx="8893175" cy="1341923"/>
          </a:xfrm>
          <a:ln/>
        </p:spPr>
        <p:txBody>
          <a:bodyPr anchor="b"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4400" dirty="0" smtClean="0"/>
              <a:t/>
            </a:r>
            <a:br>
              <a:rPr lang="en-US" sz="4400" dirty="0" smtClean="0"/>
            </a:br>
            <a:r>
              <a:rPr lang="en-US" sz="4400" dirty="0" smtClean="0"/>
              <a:t>Demo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33087248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fld id="{C8557663-D3B1-4F81-9C74-9BA8E75AA6CE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221605" y="2060848"/>
            <a:ext cx="8893175" cy="1341923"/>
          </a:xfrm>
          <a:ln/>
        </p:spPr>
        <p:txBody>
          <a:bodyPr anchor="b"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4400" dirty="0" smtClean="0"/>
              <a:t/>
            </a:r>
            <a:br>
              <a:rPr lang="en-US" sz="4400" dirty="0" smtClean="0"/>
            </a:br>
            <a:r>
              <a:rPr lang="en-US" sz="4400" dirty="0" smtClean="0"/>
              <a:t>Thank You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68766060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</TotalTime>
  <Words>262</Words>
  <Application>Microsoft Office PowerPoint</Application>
  <PresentationFormat>On-screen Show (4:3)</PresentationFormat>
  <Paragraphs>68</Paragraphs>
  <Slides>8</Slides>
  <Notes>5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0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Office Theme</vt:lpstr>
      <vt:lpstr>Office Theme</vt:lpstr>
      <vt:lpstr>  Evaluating Crime Data for UK Police</vt:lpstr>
      <vt:lpstr>Scanario</vt:lpstr>
      <vt:lpstr>Selecting Data</vt:lpstr>
      <vt:lpstr>DaaS and Data Concerns</vt:lpstr>
      <vt:lpstr>Flow</vt:lpstr>
      <vt:lpstr>Prototype</vt:lpstr>
      <vt:lpstr> Demo</vt:lpstr>
      <vt:lpstr> Thank You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Service-oriented Computing</dc:title>
  <dc:creator>Hong-Linh Truong</dc:creator>
  <cp:lastModifiedBy>Le Duc Hung</cp:lastModifiedBy>
  <cp:revision>958</cp:revision>
  <cp:lastPrinted>2011-11-02T11:18:36Z</cp:lastPrinted>
  <dcterms:created xsi:type="dcterms:W3CDTF">2010-11-07T14:29:32Z</dcterms:created>
  <dcterms:modified xsi:type="dcterms:W3CDTF">2014-06-20T10:58:38Z</dcterms:modified>
</cp:coreProperties>
</file>